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sldIdLst>
    <p:sldId id="257" r:id="rId2"/>
    <p:sldId id="277" r:id="rId3"/>
    <p:sldId id="269" r:id="rId4"/>
    <p:sldId id="270" r:id="rId5"/>
    <p:sldId id="271" r:id="rId6"/>
    <p:sldId id="278" r:id="rId7"/>
    <p:sldId id="274" r:id="rId8"/>
    <p:sldId id="272" r:id="rId9"/>
    <p:sldId id="273" r:id="rId10"/>
    <p:sldId id="275" r:id="rId11"/>
    <p:sldId id="276" r:id="rId12"/>
  </p:sldIdLst>
  <p:sldSz cx="9906000" cy="6858000" type="A4"/>
  <p:notesSz cx="6858000" cy="9313863"/>
  <p:defaultTextStyle>
    <a:defPPr>
      <a:defRPr lang="en-US"/>
    </a:defPPr>
    <a:lvl1pPr marL="0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91" autoAdjust="0"/>
  </p:normalViewPr>
  <p:slideViewPr>
    <p:cSldViewPr snapToGrid="0" snapToObjects="1">
      <p:cViewPr>
        <p:scale>
          <a:sx n="90" d="100"/>
          <a:sy n="90" d="100"/>
        </p:scale>
        <p:origin x="-138" y="8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FCAE46-2AAA-49DC-9CBD-95EE45997421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270EC97-29DF-4758-80A5-F70CA7A40C75}">
      <dgm:prSet phldrT="[Text]"/>
      <dgm:spPr/>
      <dgm:t>
        <a:bodyPr/>
        <a:lstStyle/>
        <a:p>
          <a:r>
            <a:rPr lang="en-GB" dirty="0"/>
            <a:t>Village Plan Steering Ctte</a:t>
          </a:r>
        </a:p>
      </dgm:t>
    </dgm:pt>
    <dgm:pt modelId="{0D7D782D-3DB4-4F4B-A1B8-71AED2661794}" type="parTrans" cxnId="{F973FFCB-2EBB-44DB-8F47-7783495C1EB3}">
      <dgm:prSet/>
      <dgm:spPr/>
      <dgm:t>
        <a:bodyPr/>
        <a:lstStyle/>
        <a:p>
          <a:endParaRPr lang="en-GB"/>
        </a:p>
      </dgm:t>
    </dgm:pt>
    <dgm:pt modelId="{5F0BC29D-CBDA-49E5-8945-878F8E4A1DDE}" type="sibTrans" cxnId="{F973FFCB-2EBB-44DB-8F47-7783495C1EB3}">
      <dgm:prSet/>
      <dgm:spPr/>
      <dgm:t>
        <a:bodyPr/>
        <a:lstStyle/>
        <a:p>
          <a:endParaRPr lang="en-GB"/>
        </a:p>
      </dgm:t>
    </dgm:pt>
    <dgm:pt modelId="{70F74FE7-8B31-426F-B8C7-088538E76F71}">
      <dgm:prSet phldrT="[Text]"/>
      <dgm:spPr/>
      <dgm:t>
        <a:bodyPr/>
        <a:lstStyle/>
        <a:p>
          <a:r>
            <a:rPr lang="en-GB" dirty="0"/>
            <a:t>Traffic &amp; Parking</a:t>
          </a:r>
        </a:p>
      </dgm:t>
    </dgm:pt>
    <dgm:pt modelId="{627764E4-FB98-499D-A534-2CD52083A1CF}" type="parTrans" cxnId="{806F6052-D39E-4CF1-A3C1-358493C56C97}">
      <dgm:prSet/>
      <dgm:spPr/>
      <dgm:t>
        <a:bodyPr/>
        <a:lstStyle/>
        <a:p>
          <a:endParaRPr lang="en-GB"/>
        </a:p>
      </dgm:t>
    </dgm:pt>
    <dgm:pt modelId="{A724C4A1-83D1-48B1-A9B2-0A56F8C9A718}" type="sibTrans" cxnId="{806F6052-D39E-4CF1-A3C1-358493C56C97}">
      <dgm:prSet/>
      <dgm:spPr/>
      <dgm:t>
        <a:bodyPr/>
        <a:lstStyle/>
        <a:p>
          <a:endParaRPr lang="en-GB"/>
        </a:p>
      </dgm:t>
    </dgm:pt>
    <dgm:pt modelId="{3281716A-5F83-4C62-BDA8-CA29812F1581}">
      <dgm:prSet phldrT="[Text]"/>
      <dgm:spPr/>
      <dgm:t>
        <a:bodyPr/>
        <a:lstStyle/>
        <a:p>
          <a:r>
            <a:rPr lang="en-GB" dirty="0"/>
            <a:t>Open Spaces</a:t>
          </a:r>
        </a:p>
      </dgm:t>
    </dgm:pt>
    <dgm:pt modelId="{359E17FD-6843-46D1-A64A-3B1942515F1F}" type="parTrans" cxnId="{531FC893-3B21-4A15-BF96-A8B6125346EB}">
      <dgm:prSet/>
      <dgm:spPr/>
      <dgm:t>
        <a:bodyPr/>
        <a:lstStyle/>
        <a:p>
          <a:endParaRPr lang="en-GB"/>
        </a:p>
      </dgm:t>
    </dgm:pt>
    <dgm:pt modelId="{299430F5-FE16-49C2-82ED-63BC668475E1}" type="sibTrans" cxnId="{531FC893-3B21-4A15-BF96-A8B6125346EB}">
      <dgm:prSet/>
      <dgm:spPr/>
      <dgm:t>
        <a:bodyPr/>
        <a:lstStyle/>
        <a:p>
          <a:endParaRPr lang="en-GB"/>
        </a:p>
      </dgm:t>
    </dgm:pt>
    <dgm:pt modelId="{D8143DC1-FE5D-4C22-B4E3-F2E288C4DEAC}">
      <dgm:prSet phldrT="[Text]"/>
      <dgm:spPr/>
      <dgm:t>
        <a:bodyPr/>
        <a:lstStyle/>
        <a:p>
          <a:r>
            <a:rPr lang="en-GB" dirty="0"/>
            <a:t>Village Hall</a:t>
          </a:r>
        </a:p>
      </dgm:t>
    </dgm:pt>
    <dgm:pt modelId="{3C22B4C0-3B10-4C13-B08E-59597D4EB92B}" type="parTrans" cxnId="{EA1134D9-957F-48C7-98D7-F49CC0AE1DBA}">
      <dgm:prSet/>
      <dgm:spPr/>
      <dgm:t>
        <a:bodyPr/>
        <a:lstStyle/>
        <a:p>
          <a:endParaRPr lang="en-GB"/>
        </a:p>
      </dgm:t>
    </dgm:pt>
    <dgm:pt modelId="{8FCF5F95-83B9-4D62-8C37-BBB7F0553BC4}" type="sibTrans" cxnId="{EA1134D9-957F-48C7-98D7-F49CC0AE1DBA}">
      <dgm:prSet/>
      <dgm:spPr/>
      <dgm:t>
        <a:bodyPr/>
        <a:lstStyle/>
        <a:p>
          <a:endParaRPr lang="en-GB"/>
        </a:p>
      </dgm:t>
    </dgm:pt>
    <dgm:pt modelId="{DBC83B94-D5A9-4BF7-893A-E6F6D50CC452}">
      <dgm:prSet phldrT="[Text]"/>
      <dgm:spPr/>
      <dgm:t>
        <a:bodyPr/>
        <a:lstStyle/>
        <a:p>
          <a:r>
            <a:rPr lang="en-GB" dirty="0"/>
            <a:t>Community</a:t>
          </a:r>
        </a:p>
      </dgm:t>
    </dgm:pt>
    <dgm:pt modelId="{2377027A-D43E-44FC-904B-B4BEB9574FFC}" type="parTrans" cxnId="{6FA6F55D-90B2-4A1B-9745-A5E5BDD7E823}">
      <dgm:prSet/>
      <dgm:spPr/>
      <dgm:t>
        <a:bodyPr/>
        <a:lstStyle/>
        <a:p>
          <a:endParaRPr lang="en-GB"/>
        </a:p>
      </dgm:t>
    </dgm:pt>
    <dgm:pt modelId="{05D992C2-2439-458E-A873-D3B69FAC3B28}" type="sibTrans" cxnId="{6FA6F55D-90B2-4A1B-9745-A5E5BDD7E823}">
      <dgm:prSet/>
      <dgm:spPr/>
      <dgm:t>
        <a:bodyPr/>
        <a:lstStyle/>
        <a:p>
          <a:endParaRPr lang="en-GB"/>
        </a:p>
      </dgm:t>
    </dgm:pt>
    <dgm:pt modelId="{EDEC2691-4AB5-4DEC-8FBF-8BEC77692088}" type="pres">
      <dgm:prSet presAssocID="{38FCAE46-2AAA-49DC-9CBD-95EE4599742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6E880ED3-DAEC-44C9-B601-49303E810D2F}" type="pres">
      <dgm:prSet presAssocID="{B270EC97-29DF-4758-80A5-F70CA7A40C75}" presName="hierRoot1" presStyleCnt="0">
        <dgm:presLayoutVars>
          <dgm:hierBranch val="init"/>
        </dgm:presLayoutVars>
      </dgm:prSet>
      <dgm:spPr/>
    </dgm:pt>
    <dgm:pt modelId="{325ADFBB-21E0-40D4-946C-5771AA5F5E8F}" type="pres">
      <dgm:prSet presAssocID="{B270EC97-29DF-4758-80A5-F70CA7A40C75}" presName="rootComposite1" presStyleCnt="0"/>
      <dgm:spPr/>
    </dgm:pt>
    <dgm:pt modelId="{9ECD3156-B2C5-4278-8CF2-EA3DAA47C80E}" type="pres">
      <dgm:prSet presAssocID="{B270EC97-29DF-4758-80A5-F70CA7A40C75}" presName="rootText1" presStyleLbl="node0" presStyleIdx="0" presStyleCnt="1" custLinFactNeighborX="978" custLinFactNeighborY="-487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BA38B1A-B4FD-46F5-BEDE-CA16D3851B66}" type="pres">
      <dgm:prSet presAssocID="{B270EC97-29DF-4758-80A5-F70CA7A40C75}" presName="rootConnector1" presStyleLbl="node1" presStyleIdx="0" presStyleCnt="0"/>
      <dgm:spPr/>
      <dgm:t>
        <a:bodyPr/>
        <a:lstStyle/>
        <a:p>
          <a:endParaRPr lang="en-GB"/>
        </a:p>
      </dgm:t>
    </dgm:pt>
    <dgm:pt modelId="{62C2AC41-BAD3-455C-82A3-F0224A3D4A06}" type="pres">
      <dgm:prSet presAssocID="{B270EC97-29DF-4758-80A5-F70CA7A40C75}" presName="hierChild2" presStyleCnt="0"/>
      <dgm:spPr/>
    </dgm:pt>
    <dgm:pt modelId="{AB875FD7-0041-4572-AFB7-C0282C59AD06}" type="pres">
      <dgm:prSet presAssocID="{627764E4-FB98-499D-A534-2CD52083A1CF}" presName="Name64" presStyleLbl="parChTrans1D2" presStyleIdx="0" presStyleCnt="4"/>
      <dgm:spPr/>
      <dgm:t>
        <a:bodyPr/>
        <a:lstStyle/>
        <a:p>
          <a:endParaRPr lang="en-GB"/>
        </a:p>
      </dgm:t>
    </dgm:pt>
    <dgm:pt modelId="{19F49AA0-E4B9-47BB-84CB-93959825E1BD}" type="pres">
      <dgm:prSet presAssocID="{70F74FE7-8B31-426F-B8C7-088538E76F71}" presName="hierRoot2" presStyleCnt="0">
        <dgm:presLayoutVars>
          <dgm:hierBranch val="init"/>
        </dgm:presLayoutVars>
      </dgm:prSet>
      <dgm:spPr/>
    </dgm:pt>
    <dgm:pt modelId="{FF5C2B86-7A21-4975-BAC5-E4C9FBB2F123}" type="pres">
      <dgm:prSet presAssocID="{70F74FE7-8B31-426F-B8C7-088538E76F71}" presName="rootComposite" presStyleCnt="0"/>
      <dgm:spPr/>
    </dgm:pt>
    <dgm:pt modelId="{A850D2D0-DA76-42B8-84F5-61B216A5979A}" type="pres">
      <dgm:prSet presAssocID="{70F74FE7-8B31-426F-B8C7-088538E76F71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29C374B-7A1D-4872-A6D3-93AA499C63B1}" type="pres">
      <dgm:prSet presAssocID="{70F74FE7-8B31-426F-B8C7-088538E76F71}" presName="rootConnector" presStyleLbl="node2" presStyleIdx="0" presStyleCnt="4"/>
      <dgm:spPr/>
      <dgm:t>
        <a:bodyPr/>
        <a:lstStyle/>
        <a:p>
          <a:endParaRPr lang="en-GB"/>
        </a:p>
      </dgm:t>
    </dgm:pt>
    <dgm:pt modelId="{7E1F4DAE-C01B-4048-8E76-15BC96530600}" type="pres">
      <dgm:prSet presAssocID="{70F74FE7-8B31-426F-B8C7-088538E76F71}" presName="hierChild4" presStyleCnt="0"/>
      <dgm:spPr/>
    </dgm:pt>
    <dgm:pt modelId="{89632820-70C1-43D4-B6E7-DBF72B3778CC}" type="pres">
      <dgm:prSet presAssocID="{70F74FE7-8B31-426F-B8C7-088538E76F71}" presName="hierChild5" presStyleCnt="0"/>
      <dgm:spPr/>
    </dgm:pt>
    <dgm:pt modelId="{F59318F7-12FD-42B2-BFCA-65A3635EC9CC}" type="pres">
      <dgm:prSet presAssocID="{359E17FD-6843-46D1-A64A-3B1942515F1F}" presName="Name64" presStyleLbl="parChTrans1D2" presStyleIdx="1" presStyleCnt="4"/>
      <dgm:spPr/>
      <dgm:t>
        <a:bodyPr/>
        <a:lstStyle/>
        <a:p>
          <a:endParaRPr lang="en-GB"/>
        </a:p>
      </dgm:t>
    </dgm:pt>
    <dgm:pt modelId="{00B8E127-CD54-402F-AF8A-6D8B580612B2}" type="pres">
      <dgm:prSet presAssocID="{3281716A-5F83-4C62-BDA8-CA29812F1581}" presName="hierRoot2" presStyleCnt="0">
        <dgm:presLayoutVars>
          <dgm:hierBranch val="init"/>
        </dgm:presLayoutVars>
      </dgm:prSet>
      <dgm:spPr/>
    </dgm:pt>
    <dgm:pt modelId="{2679E686-5945-4D47-94CE-91980E2F1711}" type="pres">
      <dgm:prSet presAssocID="{3281716A-5F83-4C62-BDA8-CA29812F1581}" presName="rootComposite" presStyleCnt="0"/>
      <dgm:spPr/>
    </dgm:pt>
    <dgm:pt modelId="{93A4739E-F676-48CE-B44C-DEF90C504C19}" type="pres">
      <dgm:prSet presAssocID="{3281716A-5F83-4C62-BDA8-CA29812F1581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9C7522C-24DE-49CD-B096-6E3DAE6CDB6E}" type="pres">
      <dgm:prSet presAssocID="{3281716A-5F83-4C62-BDA8-CA29812F1581}" presName="rootConnector" presStyleLbl="node2" presStyleIdx="1" presStyleCnt="4"/>
      <dgm:spPr/>
      <dgm:t>
        <a:bodyPr/>
        <a:lstStyle/>
        <a:p>
          <a:endParaRPr lang="en-GB"/>
        </a:p>
      </dgm:t>
    </dgm:pt>
    <dgm:pt modelId="{631C791E-1990-4804-AC03-3DCBC48EC631}" type="pres">
      <dgm:prSet presAssocID="{3281716A-5F83-4C62-BDA8-CA29812F1581}" presName="hierChild4" presStyleCnt="0"/>
      <dgm:spPr/>
    </dgm:pt>
    <dgm:pt modelId="{67A4F3F7-389A-462E-8315-1174C2A96E8A}" type="pres">
      <dgm:prSet presAssocID="{3281716A-5F83-4C62-BDA8-CA29812F1581}" presName="hierChild5" presStyleCnt="0"/>
      <dgm:spPr/>
    </dgm:pt>
    <dgm:pt modelId="{91E8C41F-3BE8-40DA-896C-7843581DA9F4}" type="pres">
      <dgm:prSet presAssocID="{3C22B4C0-3B10-4C13-B08E-59597D4EB92B}" presName="Name64" presStyleLbl="parChTrans1D2" presStyleIdx="2" presStyleCnt="4"/>
      <dgm:spPr/>
      <dgm:t>
        <a:bodyPr/>
        <a:lstStyle/>
        <a:p>
          <a:endParaRPr lang="en-GB"/>
        </a:p>
      </dgm:t>
    </dgm:pt>
    <dgm:pt modelId="{DC997046-2960-4E9D-9D80-A48F336EC4B4}" type="pres">
      <dgm:prSet presAssocID="{D8143DC1-FE5D-4C22-B4E3-F2E288C4DEAC}" presName="hierRoot2" presStyleCnt="0">
        <dgm:presLayoutVars>
          <dgm:hierBranch val="init"/>
        </dgm:presLayoutVars>
      </dgm:prSet>
      <dgm:spPr/>
    </dgm:pt>
    <dgm:pt modelId="{7DC37391-6496-4A9C-8001-E78D3D2DF7A6}" type="pres">
      <dgm:prSet presAssocID="{D8143DC1-FE5D-4C22-B4E3-F2E288C4DEAC}" presName="rootComposite" presStyleCnt="0"/>
      <dgm:spPr/>
    </dgm:pt>
    <dgm:pt modelId="{202E941D-8D9E-446D-8BB0-682C81F9FEBC}" type="pres">
      <dgm:prSet presAssocID="{D8143DC1-FE5D-4C22-B4E3-F2E288C4DEAC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08CCF34-9816-45E3-9C86-BD6709D66C11}" type="pres">
      <dgm:prSet presAssocID="{D8143DC1-FE5D-4C22-B4E3-F2E288C4DEAC}" presName="rootConnector" presStyleLbl="node2" presStyleIdx="2" presStyleCnt="4"/>
      <dgm:spPr/>
      <dgm:t>
        <a:bodyPr/>
        <a:lstStyle/>
        <a:p>
          <a:endParaRPr lang="en-GB"/>
        </a:p>
      </dgm:t>
    </dgm:pt>
    <dgm:pt modelId="{41EB3394-3C37-4764-B4AA-CEAFFD782137}" type="pres">
      <dgm:prSet presAssocID="{D8143DC1-FE5D-4C22-B4E3-F2E288C4DEAC}" presName="hierChild4" presStyleCnt="0"/>
      <dgm:spPr/>
    </dgm:pt>
    <dgm:pt modelId="{47B1944A-6457-42BA-B743-4FFD4C10F18E}" type="pres">
      <dgm:prSet presAssocID="{D8143DC1-FE5D-4C22-B4E3-F2E288C4DEAC}" presName="hierChild5" presStyleCnt="0"/>
      <dgm:spPr/>
    </dgm:pt>
    <dgm:pt modelId="{7998A895-8ED7-4982-8E1D-80C8AAC7B55E}" type="pres">
      <dgm:prSet presAssocID="{2377027A-D43E-44FC-904B-B4BEB9574FFC}" presName="Name64" presStyleLbl="parChTrans1D2" presStyleIdx="3" presStyleCnt="4"/>
      <dgm:spPr/>
      <dgm:t>
        <a:bodyPr/>
        <a:lstStyle/>
        <a:p>
          <a:endParaRPr lang="en-GB"/>
        </a:p>
      </dgm:t>
    </dgm:pt>
    <dgm:pt modelId="{8EDB22EF-7830-4E17-9BE6-8BBA6773DB86}" type="pres">
      <dgm:prSet presAssocID="{DBC83B94-D5A9-4BF7-893A-E6F6D50CC452}" presName="hierRoot2" presStyleCnt="0">
        <dgm:presLayoutVars>
          <dgm:hierBranch val="init"/>
        </dgm:presLayoutVars>
      </dgm:prSet>
      <dgm:spPr/>
    </dgm:pt>
    <dgm:pt modelId="{C677A061-E67F-4830-8B30-FF719793AF75}" type="pres">
      <dgm:prSet presAssocID="{DBC83B94-D5A9-4BF7-893A-E6F6D50CC452}" presName="rootComposite" presStyleCnt="0"/>
      <dgm:spPr/>
    </dgm:pt>
    <dgm:pt modelId="{3FDB300B-52A3-4E2C-89B8-04053BC8FAD5}" type="pres">
      <dgm:prSet presAssocID="{DBC83B94-D5A9-4BF7-893A-E6F6D50CC452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2336D8D-FF37-4542-B5F7-0A6FBDBDB3A9}" type="pres">
      <dgm:prSet presAssocID="{DBC83B94-D5A9-4BF7-893A-E6F6D50CC452}" presName="rootConnector" presStyleLbl="node2" presStyleIdx="3" presStyleCnt="4"/>
      <dgm:spPr/>
      <dgm:t>
        <a:bodyPr/>
        <a:lstStyle/>
        <a:p>
          <a:endParaRPr lang="en-GB"/>
        </a:p>
      </dgm:t>
    </dgm:pt>
    <dgm:pt modelId="{0EBC05E0-297D-4640-B41E-C67330DD0B15}" type="pres">
      <dgm:prSet presAssocID="{DBC83B94-D5A9-4BF7-893A-E6F6D50CC452}" presName="hierChild4" presStyleCnt="0"/>
      <dgm:spPr/>
    </dgm:pt>
    <dgm:pt modelId="{52DF28E6-23C7-49B0-B041-5970EDE7AD48}" type="pres">
      <dgm:prSet presAssocID="{DBC83B94-D5A9-4BF7-893A-E6F6D50CC452}" presName="hierChild5" presStyleCnt="0"/>
      <dgm:spPr/>
    </dgm:pt>
    <dgm:pt modelId="{E44BCB00-FB64-4B31-9B1A-C73F280AFA86}" type="pres">
      <dgm:prSet presAssocID="{B270EC97-29DF-4758-80A5-F70CA7A40C75}" presName="hierChild3" presStyleCnt="0"/>
      <dgm:spPr/>
    </dgm:pt>
  </dgm:ptLst>
  <dgm:cxnLst>
    <dgm:cxn modelId="{A488024E-7E31-4003-B2A6-83D3D7747E27}" type="presOf" srcId="{2377027A-D43E-44FC-904B-B4BEB9574FFC}" destId="{7998A895-8ED7-4982-8E1D-80C8AAC7B55E}" srcOrd="0" destOrd="0" presId="urn:microsoft.com/office/officeart/2009/3/layout/HorizontalOrganizationChart"/>
    <dgm:cxn modelId="{877CC441-7239-40F9-BDD5-70A36332A0BB}" type="presOf" srcId="{B270EC97-29DF-4758-80A5-F70CA7A40C75}" destId="{9ECD3156-B2C5-4278-8CF2-EA3DAA47C80E}" srcOrd="0" destOrd="0" presId="urn:microsoft.com/office/officeart/2009/3/layout/HorizontalOrganizationChart"/>
    <dgm:cxn modelId="{0EC24D40-1A4A-420B-A990-79A1AAC4BE36}" type="presOf" srcId="{3281716A-5F83-4C62-BDA8-CA29812F1581}" destId="{93A4739E-F676-48CE-B44C-DEF90C504C19}" srcOrd="0" destOrd="0" presId="urn:microsoft.com/office/officeart/2009/3/layout/HorizontalOrganizationChart"/>
    <dgm:cxn modelId="{F32BC71B-2F39-4395-BBA4-AACC02F3AFB3}" type="presOf" srcId="{38FCAE46-2AAA-49DC-9CBD-95EE45997421}" destId="{EDEC2691-4AB5-4DEC-8FBF-8BEC77692088}" srcOrd="0" destOrd="0" presId="urn:microsoft.com/office/officeart/2009/3/layout/HorizontalOrganizationChart"/>
    <dgm:cxn modelId="{531FC893-3B21-4A15-BF96-A8B6125346EB}" srcId="{B270EC97-29DF-4758-80A5-F70CA7A40C75}" destId="{3281716A-5F83-4C62-BDA8-CA29812F1581}" srcOrd="1" destOrd="0" parTransId="{359E17FD-6843-46D1-A64A-3B1942515F1F}" sibTransId="{299430F5-FE16-49C2-82ED-63BC668475E1}"/>
    <dgm:cxn modelId="{6FA6F55D-90B2-4A1B-9745-A5E5BDD7E823}" srcId="{B270EC97-29DF-4758-80A5-F70CA7A40C75}" destId="{DBC83B94-D5A9-4BF7-893A-E6F6D50CC452}" srcOrd="3" destOrd="0" parTransId="{2377027A-D43E-44FC-904B-B4BEB9574FFC}" sibTransId="{05D992C2-2439-458E-A873-D3B69FAC3B28}"/>
    <dgm:cxn modelId="{EA1134D9-957F-48C7-98D7-F49CC0AE1DBA}" srcId="{B270EC97-29DF-4758-80A5-F70CA7A40C75}" destId="{D8143DC1-FE5D-4C22-B4E3-F2E288C4DEAC}" srcOrd="2" destOrd="0" parTransId="{3C22B4C0-3B10-4C13-B08E-59597D4EB92B}" sibTransId="{8FCF5F95-83B9-4D62-8C37-BBB7F0553BC4}"/>
    <dgm:cxn modelId="{800444FA-1B74-433F-A62A-C5AB331A7019}" type="presOf" srcId="{DBC83B94-D5A9-4BF7-893A-E6F6D50CC452}" destId="{92336D8D-FF37-4542-B5F7-0A6FBDBDB3A9}" srcOrd="1" destOrd="0" presId="urn:microsoft.com/office/officeart/2009/3/layout/HorizontalOrganizationChart"/>
    <dgm:cxn modelId="{206F43DB-3A6D-4D83-8EE4-09C4E7412BDF}" type="presOf" srcId="{3C22B4C0-3B10-4C13-B08E-59597D4EB92B}" destId="{91E8C41F-3BE8-40DA-896C-7843581DA9F4}" srcOrd="0" destOrd="0" presId="urn:microsoft.com/office/officeart/2009/3/layout/HorizontalOrganizationChart"/>
    <dgm:cxn modelId="{70F65FDA-ACE9-450B-8F55-5198664124C0}" type="presOf" srcId="{70F74FE7-8B31-426F-B8C7-088538E76F71}" destId="{529C374B-7A1D-4872-A6D3-93AA499C63B1}" srcOrd="1" destOrd="0" presId="urn:microsoft.com/office/officeart/2009/3/layout/HorizontalOrganizationChart"/>
    <dgm:cxn modelId="{BFBE5AD2-9124-4170-A718-0BEEE21F9DBE}" type="presOf" srcId="{D8143DC1-FE5D-4C22-B4E3-F2E288C4DEAC}" destId="{202E941D-8D9E-446D-8BB0-682C81F9FEBC}" srcOrd="0" destOrd="0" presId="urn:microsoft.com/office/officeart/2009/3/layout/HorizontalOrganizationChart"/>
    <dgm:cxn modelId="{806F6052-D39E-4CF1-A3C1-358493C56C97}" srcId="{B270EC97-29DF-4758-80A5-F70CA7A40C75}" destId="{70F74FE7-8B31-426F-B8C7-088538E76F71}" srcOrd="0" destOrd="0" parTransId="{627764E4-FB98-499D-A534-2CD52083A1CF}" sibTransId="{A724C4A1-83D1-48B1-A9B2-0A56F8C9A718}"/>
    <dgm:cxn modelId="{F973FFCB-2EBB-44DB-8F47-7783495C1EB3}" srcId="{38FCAE46-2AAA-49DC-9CBD-95EE45997421}" destId="{B270EC97-29DF-4758-80A5-F70CA7A40C75}" srcOrd="0" destOrd="0" parTransId="{0D7D782D-3DB4-4F4B-A1B8-71AED2661794}" sibTransId="{5F0BC29D-CBDA-49E5-8945-878F8E4A1DDE}"/>
    <dgm:cxn modelId="{E4A2AB8F-D5FA-488C-AC7E-F69DB48927C6}" type="presOf" srcId="{DBC83B94-D5A9-4BF7-893A-E6F6D50CC452}" destId="{3FDB300B-52A3-4E2C-89B8-04053BC8FAD5}" srcOrd="0" destOrd="0" presId="urn:microsoft.com/office/officeart/2009/3/layout/HorizontalOrganizationChart"/>
    <dgm:cxn modelId="{1BEFCF11-A834-491C-B423-4AF5C9840D92}" type="presOf" srcId="{B270EC97-29DF-4758-80A5-F70CA7A40C75}" destId="{FBA38B1A-B4FD-46F5-BEDE-CA16D3851B66}" srcOrd="1" destOrd="0" presId="urn:microsoft.com/office/officeart/2009/3/layout/HorizontalOrganizationChart"/>
    <dgm:cxn modelId="{D8A336C4-2544-4005-8D18-E7BBC0CBDDA2}" type="presOf" srcId="{70F74FE7-8B31-426F-B8C7-088538E76F71}" destId="{A850D2D0-DA76-42B8-84F5-61B216A5979A}" srcOrd="0" destOrd="0" presId="urn:microsoft.com/office/officeart/2009/3/layout/HorizontalOrganizationChart"/>
    <dgm:cxn modelId="{489FD985-ABAD-405C-9A35-7D6BF1E1282C}" type="presOf" srcId="{3281716A-5F83-4C62-BDA8-CA29812F1581}" destId="{69C7522C-24DE-49CD-B096-6E3DAE6CDB6E}" srcOrd="1" destOrd="0" presId="urn:microsoft.com/office/officeart/2009/3/layout/HorizontalOrganizationChart"/>
    <dgm:cxn modelId="{B865E646-C1A9-4701-BCDB-3F30236A0CF4}" type="presOf" srcId="{627764E4-FB98-499D-A534-2CD52083A1CF}" destId="{AB875FD7-0041-4572-AFB7-C0282C59AD06}" srcOrd="0" destOrd="0" presId="urn:microsoft.com/office/officeart/2009/3/layout/HorizontalOrganizationChart"/>
    <dgm:cxn modelId="{02031B7E-3C1F-4E75-B1C9-EB3448E24AC8}" type="presOf" srcId="{D8143DC1-FE5D-4C22-B4E3-F2E288C4DEAC}" destId="{A08CCF34-9816-45E3-9C86-BD6709D66C11}" srcOrd="1" destOrd="0" presId="urn:microsoft.com/office/officeart/2009/3/layout/HorizontalOrganizationChart"/>
    <dgm:cxn modelId="{FDC29EAC-5529-47C4-8ECB-C27D146D9B4A}" type="presOf" srcId="{359E17FD-6843-46D1-A64A-3B1942515F1F}" destId="{F59318F7-12FD-42B2-BFCA-65A3635EC9CC}" srcOrd="0" destOrd="0" presId="urn:microsoft.com/office/officeart/2009/3/layout/HorizontalOrganizationChart"/>
    <dgm:cxn modelId="{5CFDAF3F-5A29-46BF-A7BE-FAA0B732A31C}" type="presParOf" srcId="{EDEC2691-4AB5-4DEC-8FBF-8BEC77692088}" destId="{6E880ED3-DAEC-44C9-B601-49303E810D2F}" srcOrd="0" destOrd="0" presId="urn:microsoft.com/office/officeart/2009/3/layout/HorizontalOrganizationChart"/>
    <dgm:cxn modelId="{50AAE8E2-2EC0-44BB-943D-0549B96FFBC3}" type="presParOf" srcId="{6E880ED3-DAEC-44C9-B601-49303E810D2F}" destId="{325ADFBB-21E0-40D4-946C-5771AA5F5E8F}" srcOrd="0" destOrd="0" presId="urn:microsoft.com/office/officeart/2009/3/layout/HorizontalOrganizationChart"/>
    <dgm:cxn modelId="{CA18CB5C-BDC1-4D14-8D96-2111A839D553}" type="presParOf" srcId="{325ADFBB-21E0-40D4-946C-5771AA5F5E8F}" destId="{9ECD3156-B2C5-4278-8CF2-EA3DAA47C80E}" srcOrd="0" destOrd="0" presId="urn:microsoft.com/office/officeart/2009/3/layout/HorizontalOrganizationChart"/>
    <dgm:cxn modelId="{4F49F40D-7FD3-4A41-A170-7C2DF31199CF}" type="presParOf" srcId="{325ADFBB-21E0-40D4-946C-5771AA5F5E8F}" destId="{FBA38B1A-B4FD-46F5-BEDE-CA16D3851B66}" srcOrd="1" destOrd="0" presId="urn:microsoft.com/office/officeart/2009/3/layout/HorizontalOrganizationChart"/>
    <dgm:cxn modelId="{CB8B8287-3ED1-437A-9BFD-524C4B0543E6}" type="presParOf" srcId="{6E880ED3-DAEC-44C9-B601-49303E810D2F}" destId="{62C2AC41-BAD3-455C-82A3-F0224A3D4A06}" srcOrd="1" destOrd="0" presId="urn:microsoft.com/office/officeart/2009/3/layout/HorizontalOrganizationChart"/>
    <dgm:cxn modelId="{67BD6D9B-4DCF-473B-91F4-94B3F4FAB3B4}" type="presParOf" srcId="{62C2AC41-BAD3-455C-82A3-F0224A3D4A06}" destId="{AB875FD7-0041-4572-AFB7-C0282C59AD06}" srcOrd="0" destOrd="0" presId="urn:microsoft.com/office/officeart/2009/3/layout/HorizontalOrganizationChart"/>
    <dgm:cxn modelId="{5759CF31-1F43-4908-80A8-6FFA2F851EDA}" type="presParOf" srcId="{62C2AC41-BAD3-455C-82A3-F0224A3D4A06}" destId="{19F49AA0-E4B9-47BB-84CB-93959825E1BD}" srcOrd="1" destOrd="0" presId="urn:microsoft.com/office/officeart/2009/3/layout/HorizontalOrganizationChart"/>
    <dgm:cxn modelId="{BC1DAE9B-1A60-4FD9-9ADA-8B594AFAAF46}" type="presParOf" srcId="{19F49AA0-E4B9-47BB-84CB-93959825E1BD}" destId="{FF5C2B86-7A21-4975-BAC5-E4C9FBB2F123}" srcOrd="0" destOrd="0" presId="urn:microsoft.com/office/officeart/2009/3/layout/HorizontalOrganizationChart"/>
    <dgm:cxn modelId="{FD440B22-DEBE-48E7-891A-96B66C621025}" type="presParOf" srcId="{FF5C2B86-7A21-4975-BAC5-E4C9FBB2F123}" destId="{A850D2D0-DA76-42B8-84F5-61B216A5979A}" srcOrd="0" destOrd="0" presId="urn:microsoft.com/office/officeart/2009/3/layout/HorizontalOrganizationChart"/>
    <dgm:cxn modelId="{68FD0362-D58C-4427-8710-9C41A0AA3D9C}" type="presParOf" srcId="{FF5C2B86-7A21-4975-BAC5-E4C9FBB2F123}" destId="{529C374B-7A1D-4872-A6D3-93AA499C63B1}" srcOrd="1" destOrd="0" presId="urn:microsoft.com/office/officeart/2009/3/layout/HorizontalOrganizationChart"/>
    <dgm:cxn modelId="{1479B00F-08AF-4A5D-BC4B-F2229F8F0936}" type="presParOf" srcId="{19F49AA0-E4B9-47BB-84CB-93959825E1BD}" destId="{7E1F4DAE-C01B-4048-8E76-15BC96530600}" srcOrd="1" destOrd="0" presId="urn:microsoft.com/office/officeart/2009/3/layout/HorizontalOrganizationChart"/>
    <dgm:cxn modelId="{791D031E-3E3D-4C3F-BA24-D73D19452BCF}" type="presParOf" srcId="{19F49AA0-E4B9-47BB-84CB-93959825E1BD}" destId="{89632820-70C1-43D4-B6E7-DBF72B3778CC}" srcOrd="2" destOrd="0" presId="urn:microsoft.com/office/officeart/2009/3/layout/HorizontalOrganizationChart"/>
    <dgm:cxn modelId="{BE34BBD7-1C30-459D-B98C-1B1C25A3C6A5}" type="presParOf" srcId="{62C2AC41-BAD3-455C-82A3-F0224A3D4A06}" destId="{F59318F7-12FD-42B2-BFCA-65A3635EC9CC}" srcOrd="2" destOrd="0" presId="urn:microsoft.com/office/officeart/2009/3/layout/HorizontalOrganizationChart"/>
    <dgm:cxn modelId="{7DD6B407-5B27-4795-B102-A0FD8DD3E629}" type="presParOf" srcId="{62C2AC41-BAD3-455C-82A3-F0224A3D4A06}" destId="{00B8E127-CD54-402F-AF8A-6D8B580612B2}" srcOrd="3" destOrd="0" presId="urn:microsoft.com/office/officeart/2009/3/layout/HorizontalOrganizationChart"/>
    <dgm:cxn modelId="{7AF22508-E2D4-4986-AC84-9184BC787539}" type="presParOf" srcId="{00B8E127-CD54-402F-AF8A-6D8B580612B2}" destId="{2679E686-5945-4D47-94CE-91980E2F1711}" srcOrd="0" destOrd="0" presId="urn:microsoft.com/office/officeart/2009/3/layout/HorizontalOrganizationChart"/>
    <dgm:cxn modelId="{7A7E2CD4-3990-46E4-A224-1A5D9F792847}" type="presParOf" srcId="{2679E686-5945-4D47-94CE-91980E2F1711}" destId="{93A4739E-F676-48CE-B44C-DEF90C504C19}" srcOrd="0" destOrd="0" presId="urn:microsoft.com/office/officeart/2009/3/layout/HorizontalOrganizationChart"/>
    <dgm:cxn modelId="{2D2AA786-EB5D-43C4-9E04-314182D8F0E6}" type="presParOf" srcId="{2679E686-5945-4D47-94CE-91980E2F1711}" destId="{69C7522C-24DE-49CD-B096-6E3DAE6CDB6E}" srcOrd="1" destOrd="0" presId="urn:microsoft.com/office/officeart/2009/3/layout/HorizontalOrganizationChart"/>
    <dgm:cxn modelId="{7B5E06A2-B7E7-4810-B26F-8FD6DF3B5633}" type="presParOf" srcId="{00B8E127-CD54-402F-AF8A-6D8B580612B2}" destId="{631C791E-1990-4804-AC03-3DCBC48EC631}" srcOrd="1" destOrd="0" presId="urn:microsoft.com/office/officeart/2009/3/layout/HorizontalOrganizationChart"/>
    <dgm:cxn modelId="{56C1839C-1025-406D-A13B-342692066A37}" type="presParOf" srcId="{00B8E127-CD54-402F-AF8A-6D8B580612B2}" destId="{67A4F3F7-389A-462E-8315-1174C2A96E8A}" srcOrd="2" destOrd="0" presId="urn:microsoft.com/office/officeart/2009/3/layout/HorizontalOrganizationChart"/>
    <dgm:cxn modelId="{735E5C95-20C8-4690-A11F-A6C1CD7DE72B}" type="presParOf" srcId="{62C2AC41-BAD3-455C-82A3-F0224A3D4A06}" destId="{91E8C41F-3BE8-40DA-896C-7843581DA9F4}" srcOrd="4" destOrd="0" presId="urn:microsoft.com/office/officeart/2009/3/layout/HorizontalOrganizationChart"/>
    <dgm:cxn modelId="{CFF24B5D-6D17-4AA9-8CE3-AB8A9A6B040F}" type="presParOf" srcId="{62C2AC41-BAD3-455C-82A3-F0224A3D4A06}" destId="{DC997046-2960-4E9D-9D80-A48F336EC4B4}" srcOrd="5" destOrd="0" presId="urn:microsoft.com/office/officeart/2009/3/layout/HorizontalOrganizationChart"/>
    <dgm:cxn modelId="{5028E839-7113-4998-99D0-BEFD7DE1022D}" type="presParOf" srcId="{DC997046-2960-4E9D-9D80-A48F336EC4B4}" destId="{7DC37391-6496-4A9C-8001-E78D3D2DF7A6}" srcOrd="0" destOrd="0" presId="urn:microsoft.com/office/officeart/2009/3/layout/HorizontalOrganizationChart"/>
    <dgm:cxn modelId="{4F6E0F78-EA62-4360-AF41-82217345E8EB}" type="presParOf" srcId="{7DC37391-6496-4A9C-8001-E78D3D2DF7A6}" destId="{202E941D-8D9E-446D-8BB0-682C81F9FEBC}" srcOrd="0" destOrd="0" presId="urn:microsoft.com/office/officeart/2009/3/layout/HorizontalOrganizationChart"/>
    <dgm:cxn modelId="{7A9B06F4-E1BD-40B0-AF9E-301BC802637E}" type="presParOf" srcId="{7DC37391-6496-4A9C-8001-E78D3D2DF7A6}" destId="{A08CCF34-9816-45E3-9C86-BD6709D66C11}" srcOrd="1" destOrd="0" presId="urn:microsoft.com/office/officeart/2009/3/layout/HorizontalOrganizationChart"/>
    <dgm:cxn modelId="{8AA78F7A-F514-4079-8C93-A52058AF8DF0}" type="presParOf" srcId="{DC997046-2960-4E9D-9D80-A48F336EC4B4}" destId="{41EB3394-3C37-4764-B4AA-CEAFFD782137}" srcOrd="1" destOrd="0" presId="urn:microsoft.com/office/officeart/2009/3/layout/HorizontalOrganizationChart"/>
    <dgm:cxn modelId="{1551AE51-D080-484B-809B-62241303AC6C}" type="presParOf" srcId="{DC997046-2960-4E9D-9D80-A48F336EC4B4}" destId="{47B1944A-6457-42BA-B743-4FFD4C10F18E}" srcOrd="2" destOrd="0" presId="urn:microsoft.com/office/officeart/2009/3/layout/HorizontalOrganizationChart"/>
    <dgm:cxn modelId="{F4816092-5548-43FE-9AEE-AD1AFBD9EF35}" type="presParOf" srcId="{62C2AC41-BAD3-455C-82A3-F0224A3D4A06}" destId="{7998A895-8ED7-4982-8E1D-80C8AAC7B55E}" srcOrd="6" destOrd="0" presId="urn:microsoft.com/office/officeart/2009/3/layout/HorizontalOrganizationChart"/>
    <dgm:cxn modelId="{51A1EC0A-0DB3-4901-8D65-E5C8BE216ECD}" type="presParOf" srcId="{62C2AC41-BAD3-455C-82A3-F0224A3D4A06}" destId="{8EDB22EF-7830-4E17-9BE6-8BBA6773DB86}" srcOrd="7" destOrd="0" presId="urn:microsoft.com/office/officeart/2009/3/layout/HorizontalOrganizationChart"/>
    <dgm:cxn modelId="{80ADF99B-11CA-4A69-B07F-A8DD9C5A832D}" type="presParOf" srcId="{8EDB22EF-7830-4E17-9BE6-8BBA6773DB86}" destId="{C677A061-E67F-4830-8B30-FF719793AF75}" srcOrd="0" destOrd="0" presId="urn:microsoft.com/office/officeart/2009/3/layout/HorizontalOrganizationChart"/>
    <dgm:cxn modelId="{998D510D-944F-405D-9D03-4E5E10EED1D9}" type="presParOf" srcId="{C677A061-E67F-4830-8B30-FF719793AF75}" destId="{3FDB300B-52A3-4E2C-89B8-04053BC8FAD5}" srcOrd="0" destOrd="0" presId="urn:microsoft.com/office/officeart/2009/3/layout/HorizontalOrganizationChart"/>
    <dgm:cxn modelId="{783A5523-1B38-4949-AD0D-F623F89E277E}" type="presParOf" srcId="{C677A061-E67F-4830-8B30-FF719793AF75}" destId="{92336D8D-FF37-4542-B5F7-0A6FBDBDB3A9}" srcOrd="1" destOrd="0" presId="urn:microsoft.com/office/officeart/2009/3/layout/HorizontalOrganizationChart"/>
    <dgm:cxn modelId="{1EB00744-6C25-432D-A87D-7D1F53600F2A}" type="presParOf" srcId="{8EDB22EF-7830-4E17-9BE6-8BBA6773DB86}" destId="{0EBC05E0-297D-4640-B41E-C67330DD0B15}" srcOrd="1" destOrd="0" presId="urn:microsoft.com/office/officeart/2009/3/layout/HorizontalOrganizationChart"/>
    <dgm:cxn modelId="{C934DDFE-5A6C-4154-82B9-AC0BF7C0D3D9}" type="presParOf" srcId="{8EDB22EF-7830-4E17-9BE6-8BBA6773DB86}" destId="{52DF28E6-23C7-49B0-B041-5970EDE7AD48}" srcOrd="2" destOrd="0" presId="urn:microsoft.com/office/officeart/2009/3/layout/HorizontalOrganizationChart"/>
    <dgm:cxn modelId="{8F50D170-5503-468A-AA76-1BE81420F1D3}" type="presParOf" srcId="{6E880ED3-DAEC-44C9-B601-49303E810D2F}" destId="{E44BCB00-FB64-4B31-9B1A-C73F280AFA86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FCAE46-2AAA-49DC-9CBD-95EE45997421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0F74FE7-8B31-426F-B8C7-088538E76F71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n-GB" dirty="0"/>
            <a:t> </a:t>
          </a:r>
        </a:p>
      </dgm:t>
    </dgm:pt>
    <dgm:pt modelId="{627764E4-FB98-499D-A534-2CD52083A1CF}" type="parTrans" cxnId="{806F6052-D39E-4CF1-A3C1-358493C56C97}">
      <dgm:prSet/>
      <dgm:spPr/>
      <dgm:t>
        <a:bodyPr/>
        <a:lstStyle/>
        <a:p>
          <a:endParaRPr lang="en-GB"/>
        </a:p>
      </dgm:t>
    </dgm:pt>
    <dgm:pt modelId="{A724C4A1-83D1-48B1-A9B2-0A56F8C9A718}" type="sibTrans" cxnId="{806F6052-D39E-4CF1-A3C1-358493C56C97}">
      <dgm:prSet/>
      <dgm:spPr/>
      <dgm:t>
        <a:bodyPr/>
        <a:lstStyle/>
        <a:p>
          <a:endParaRPr lang="en-GB"/>
        </a:p>
      </dgm:t>
    </dgm:pt>
    <dgm:pt modelId="{3281716A-5F83-4C62-BDA8-CA29812F1581}">
      <dgm:prSet phldrT="[Text]"/>
      <dgm:spPr/>
      <dgm:t>
        <a:bodyPr/>
        <a:lstStyle/>
        <a:p>
          <a:r>
            <a:rPr lang="en-GB" dirty="0"/>
            <a:t>Community Emergency Plan</a:t>
          </a:r>
        </a:p>
      </dgm:t>
    </dgm:pt>
    <dgm:pt modelId="{359E17FD-6843-46D1-A64A-3B1942515F1F}" type="parTrans" cxnId="{531FC893-3B21-4A15-BF96-A8B6125346EB}">
      <dgm:prSet/>
      <dgm:spPr/>
      <dgm:t>
        <a:bodyPr/>
        <a:lstStyle/>
        <a:p>
          <a:endParaRPr lang="en-GB"/>
        </a:p>
      </dgm:t>
    </dgm:pt>
    <dgm:pt modelId="{299430F5-FE16-49C2-82ED-63BC668475E1}" type="sibTrans" cxnId="{531FC893-3B21-4A15-BF96-A8B6125346EB}">
      <dgm:prSet/>
      <dgm:spPr/>
      <dgm:t>
        <a:bodyPr/>
        <a:lstStyle/>
        <a:p>
          <a:endParaRPr lang="en-GB"/>
        </a:p>
      </dgm:t>
    </dgm:pt>
    <dgm:pt modelId="{58EA3CE4-0F16-4BCB-809D-00FFBF475438}">
      <dgm:prSet phldrT="[Text]"/>
      <dgm:spPr/>
      <dgm:t>
        <a:bodyPr/>
        <a:lstStyle/>
        <a:p>
          <a:r>
            <a:rPr lang="en-GB" dirty="0"/>
            <a:t>Conservation Area Assessment</a:t>
          </a:r>
        </a:p>
      </dgm:t>
    </dgm:pt>
    <dgm:pt modelId="{EACF163C-67CF-4587-AAF9-E39BD0CF4105}" type="parTrans" cxnId="{229B43DF-6F6A-415C-B4CF-49D2F59A5BDB}">
      <dgm:prSet/>
      <dgm:spPr/>
      <dgm:t>
        <a:bodyPr/>
        <a:lstStyle/>
        <a:p>
          <a:endParaRPr lang="en-GB"/>
        </a:p>
      </dgm:t>
    </dgm:pt>
    <dgm:pt modelId="{D4ABD84B-7E67-413A-9747-1066144BFBB5}" type="sibTrans" cxnId="{229B43DF-6F6A-415C-B4CF-49D2F59A5BDB}">
      <dgm:prSet/>
      <dgm:spPr/>
      <dgm:t>
        <a:bodyPr/>
        <a:lstStyle/>
        <a:p>
          <a:endParaRPr lang="en-GB"/>
        </a:p>
      </dgm:t>
    </dgm:pt>
    <dgm:pt modelId="{D8143DC1-FE5D-4C22-B4E3-F2E288C4DEAC}">
      <dgm:prSet phldrT="[Text]"/>
      <dgm:spPr/>
      <dgm:t>
        <a:bodyPr/>
        <a:lstStyle/>
        <a:p>
          <a:r>
            <a:rPr lang="en-GB" dirty="0"/>
            <a:t>Flooding &amp; Drains</a:t>
          </a:r>
        </a:p>
      </dgm:t>
    </dgm:pt>
    <dgm:pt modelId="{3C22B4C0-3B10-4C13-B08E-59597D4EB92B}" type="parTrans" cxnId="{EA1134D9-957F-48C7-98D7-F49CC0AE1DBA}">
      <dgm:prSet/>
      <dgm:spPr/>
      <dgm:t>
        <a:bodyPr/>
        <a:lstStyle/>
        <a:p>
          <a:endParaRPr lang="en-GB"/>
        </a:p>
      </dgm:t>
    </dgm:pt>
    <dgm:pt modelId="{8FCF5F95-83B9-4D62-8C37-BBB7F0553BC4}" type="sibTrans" cxnId="{EA1134D9-957F-48C7-98D7-F49CC0AE1DBA}">
      <dgm:prSet/>
      <dgm:spPr/>
      <dgm:t>
        <a:bodyPr/>
        <a:lstStyle/>
        <a:p>
          <a:endParaRPr lang="en-GB"/>
        </a:p>
      </dgm:t>
    </dgm:pt>
    <dgm:pt modelId="{C0326287-CD8D-4484-BE2B-9D3D5EF55CB4}">
      <dgm:prSet phldrT="[Text]"/>
      <dgm:spPr/>
      <dgm:t>
        <a:bodyPr/>
        <a:lstStyle/>
        <a:p>
          <a:r>
            <a:rPr lang="en-GB" dirty="0"/>
            <a:t>Pavilion</a:t>
          </a:r>
        </a:p>
      </dgm:t>
    </dgm:pt>
    <dgm:pt modelId="{8F09BE02-E2C6-4BCC-B463-C1BA23688D64}" type="parTrans" cxnId="{7CB336FC-A0D3-45D2-ACB2-FB5D03857CF4}">
      <dgm:prSet/>
      <dgm:spPr/>
      <dgm:t>
        <a:bodyPr/>
        <a:lstStyle/>
        <a:p>
          <a:endParaRPr lang="en-GB"/>
        </a:p>
      </dgm:t>
    </dgm:pt>
    <dgm:pt modelId="{571DDAB3-E1D9-4FD3-8573-E2266891432C}" type="sibTrans" cxnId="{7CB336FC-A0D3-45D2-ACB2-FB5D03857CF4}">
      <dgm:prSet/>
      <dgm:spPr/>
      <dgm:t>
        <a:bodyPr/>
        <a:lstStyle/>
        <a:p>
          <a:endParaRPr lang="en-GB"/>
        </a:p>
      </dgm:t>
    </dgm:pt>
    <dgm:pt modelId="{EDEC2691-4AB5-4DEC-8FBF-8BEC77692088}" type="pres">
      <dgm:prSet presAssocID="{38FCAE46-2AAA-49DC-9CBD-95EE4599742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01FC74DB-D7BA-4910-8144-3F880984718C}" type="pres">
      <dgm:prSet presAssocID="{70F74FE7-8B31-426F-B8C7-088538E76F71}" presName="hierRoot1" presStyleCnt="0">
        <dgm:presLayoutVars>
          <dgm:hierBranch val="init"/>
        </dgm:presLayoutVars>
      </dgm:prSet>
      <dgm:spPr/>
    </dgm:pt>
    <dgm:pt modelId="{29BB8726-046C-4936-9DE3-666EB46979FC}" type="pres">
      <dgm:prSet presAssocID="{70F74FE7-8B31-426F-B8C7-088538E76F71}" presName="rootComposite1" presStyleCnt="0"/>
      <dgm:spPr/>
    </dgm:pt>
    <dgm:pt modelId="{4AEB468D-3679-4B5B-8FCB-01DC7B6B59A4}" type="pres">
      <dgm:prSet presAssocID="{70F74FE7-8B31-426F-B8C7-088538E76F7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3298CB5-848F-4719-BA0F-DB25284CA30A}" type="pres">
      <dgm:prSet presAssocID="{70F74FE7-8B31-426F-B8C7-088538E76F71}" presName="rootConnector1" presStyleLbl="node1" presStyleIdx="0" presStyleCnt="0"/>
      <dgm:spPr/>
      <dgm:t>
        <a:bodyPr/>
        <a:lstStyle/>
        <a:p>
          <a:endParaRPr lang="en-GB"/>
        </a:p>
      </dgm:t>
    </dgm:pt>
    <dgm:pt modelId="{8AD4D391-BA72-49F5-9DA8-A81AF71A3742}" type="pres">
      <dgm:prSet presAssocID="{70F74FE7-8B31-426F-B8C7-088538E76F71}" presName="hierChild2" presStyleCnt="0"/>
      <dgm:spPr/>
    </dgm:pt>
    <dgm:pt modelId="{A8DB082A-A3A8-46E7-8DBD-070926ADA42B}" type="pres">
      <dgm:prSet presAssocID="{8F09BE02-E2C6-4BCC-B463-C1BA23688D64}" presName="Name64" presStyleLbl="parChTrans1D2" presStyleIdx="0" presStyleCnt="4"/>
      <dgm:spPr/>
      <dgm:t>
        <a:bodyPr/>
        <a:lstStyle/>
        <a:p>
          <a:endParaRPr lang="en-GB"/>
        </a:p>
      </dgm:t>
    </dgm:pt>
    <dgm:pt modelId="{DFA36503-A62A-491C-9259-66A44B2B93C2}" type="pres">
      <dgm:prSet presAssocID="{C0326287-CD8D-4484-BE2B-9D3D5EF55CB4}" presName="hierRoot2" presStyleCnt="0">
        <dgm:presLayoutVars>
          <dgm:hierBranch val="init"/>
        </dgm:presLayoutVars>
      </dgm:prSet>
      <dgm:spPr/>
    </dgm:pt>
    <dgm:pt modelId="{4C77C4B5-FAB2-4414-AE82-55D55CD29731}" type="pres">
      <dgm:prSet presAssocID="{C0326287-CD8D-4484-BE2B-9D3D5EF55CB4}" presName="rootComposite" presStyleCnt="0"/>
      <dgm:spPr/>
    </dgm:pt>
    <dgm:pt modelId="{EE0179FE-1270-4C38-90D1-EC2E930A5A85}" type="pres">
      <dgm:prSet presAssocID="{C0326287-CD8D-4484-BE2B-9D3D5EF55CB4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492D39D-2CC8-4824-B08C-F100C89F37A5}" type="pres">
      <dgm:prSet presAssocID="{C0326287-CD8D-4484-BE2B-9D3D5EF55CB4}" presName="rootConnector" presStyleLbl="node2" presStyleIdx="0" presStyleCnt="4"/>
      <dgm:spPr/>
      <dgm:t>
        <a:bodyPr/>
        <a:lstStyle/>
        <a:p>
          <a:endParaRPr lang="en-GB"/>
        </a:p>
      </dgm:t>
    </dgm:pt>
    <dgm:pt modelId="{116A770B-9FF7-44A5-A30B-7C9B8766B7AE}" type="pres">
      <dgm:prSet presAssocID="{C0326287-CD8D-4484-BE2B-9D3D5EF55CB4}" presName="hierChild4" presStyleCnt="0"/>
      <dgm:spPr/>
    </dgm:pt>
    <dgm:pt modelId="{2526D8CB-9165-401B-B3C8-DA00F0C4A0E7}" type="pres">
      <dgm:prSet presAssocID="{C0326287-CD8D-4484-BE2B-9D3D5EF55CB4}" presName="hierChild5" presStyleCnt="0"/>
      <dgm:spPr/>
    </dgm:pt>
    <dgm:pt modelId="{F59318F7-12FD-42B2-BFCA-65A3635EC9CC}" type="pres">
      <dgm:prSet presAssocID="{359E17FD-6843-46D1-A64A-3B1942515F1F}" presName="Name64" presStyleLbl="parChTrans1D2" presStyleIdx="1" presStyleCnt="4"/>
      <dgm:spPr/>
      <dgm:t>
        <a:bodyPr/>
        <a:lstStyle/>
        <a:p>
          <a:endParaRPr lang="en-GB"/>
        </a:p>
      </dgm:t>
    </dgm:pt>
    <dgm:pt modelId="{00B8E127-CD54-402F-AF8A-6D8B580612B2}" type="pres">
      <dgm:prSet presAssocID="{3281716A-5F83-4C62-BDA8-CA29812F1581}" presName="hierRoot2" presStyleCnt="0">
        <dgm:presLayoutVars>
          <dgm:hierBranch val="init"/>
        </dgm:presLayoutVars>
      </dgm:prSet>
      <dgm:spPr/>
    </dgm:pt>
    <dgm:pt modelId="{2679E686-5945-4D47-94CE-91980E2F1711}" type="pres">
      <dgm:prSet presAssocID="{3281716A-5F83-4C62-BDA8-CA29812F1581}" presName="rootComposite" presStyleCnt="0"/>
      <dgm:spPr/>
    </dgm:pt>
    <dgm:pt modelId="{93A4739E-F676-48CE-B44C-DEF90C504C19}" type="pres">
      <dgm:prSet presAssocID="{3281716A-5F83-4C62-BDA8-CA29812F1581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9C7522C-24DE-49CD-B096-6E3DAE6CDB6E}" type="pres">
      <dgm:prSet presAssocID="{3281716A-5F83-4C62-BDA8-CA29812F1581}" presName="rootConnector" presStyleLbl="node2" presStyleIdx="1" presStyleCnt="4"/>
      <dgm:spPr/>
      <dgm:t>
        <a:bodyPr/>
        <a:lstStyle/>
        <a:p>
          <a:endParaRPr lang="en-GB"/>
        </a:p>
      </dgm:t>
    </dgm:pt>
    <dgm:pt modelId="{631C791E-1990-4804-AC03-3DCBC48EC631}" type="pres">
      <dgm:prSet presAssocID="{3281716A-5F83-4C62-BDA8-CA29812F1581}" presName="hierChild4" presStyleCnt="0"/>
      <dgm:spPr/>
    </dgm:pt>
    <dgm:pt modelId="{67A4F3F7-389A-462E-8315-1174C2A96E8A}" type="pres">
      <dgm:prSet presAssocID="{3281716A-5F83-4C62-BDA8-CA29812F1581}" presName="hierChild5" presStyleCnt="0"/>
      <dgm:spPr/>
    </dgm:pt>
    <dgm:pt modelId="{91E8C41F-3BE8-40DA-896C-7843581DA9F4}" type="pres">
      <dgm:prSet presAssocID="{3C22B4C0-3B10-4C13-B08E-59597D4EB92B}" presName="Name64" presStyleLbl="parChTrans1D2" presStyleIdx="2" presStyleCnt="4"/>
      <dgm:spPr/>
      <dgm:t>
        <a:bodyPr/>
        <a:lstStyle/>
        <a:p>
          <a:endParaRPr lang="en-GB"/>
        </a:p>
      </dgm:t>
    </dgm:pt>
    <dgm:pt modelId="{DC997046-2960-4E9D-9D80-A48F336EC4B4}" type="pres">
      <dgm:prSet presAssocID="{D8143DC1-FE5D-4C22-B4E3-F2E288C4DEAC}" presName="hierRoot2" presStyleCnt="0">
        <dgm:presLayoutVars>
          <dgm:hierBranch val="init"/>
        </dgm:presLayoutVars>
      </dgm:prSet>
      <dgm:spPr/>
    </dgm:pt>
    <dgm:pt modelId="{7DC37391-6496-4A9C-8001-E78D3D2DF7A6}" type="pres">
      <dgm:prSet presAssocID="{D8143DC1-FE5D-4C22-B4E3-F2E288C4DEAC}" presName="rootComposite" presStyleCnt="0"/>
      <dgm:spPr/>
    </dgm:pt>
    <dgm:pt modelId="{202E941D-8D9E-446D-8BB0-682C81F9FEBC}" type="pres">
      <dgm:prSet presAssocID="{D8143DC1-FE5D-4C22-B4E3-F2E288C4DEAC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08CCF34-9816-45E3-9C86-BD6709D66C11}" type="pres">
      <dgm:prSet presAssocID="{D8143DC1-FE5D-4C22-B4E3-F2E288C4DEAC}" presName="rootConnector" presStyleLbl="node2" presStyleIdx="2" presStyleCnt="4"/>
      <dgm:spPr/>
      <dgm:t>
        <a:bodyPr/>
        <a:lstStyle/>
        <a:p>
          <a:endParaRPr lang="en-GB"/>
        </a:p>
      </dgm:t>
    </dgm:pt>
    <dgm:pt modelId="{41EB3394-3C37-4764-B4AA-CEAFFD782137}" type="pres">
      <dgm:prSet presAssocID="{D8143DC1-FE5D-4C22-B4E3-F2E288C4DEAC}" presName="hierChild4" presStyleCnt="0"/>
      <dgm:spPr/>
    </dgm:pt>
    <dgm:pt modelId="{47B1944A-6457-42BA-B743-4FFD4C10F18E}" type="pres">
      <dgm:prSet presAssocID="{D8143DC1-FE5D-4C22-B4E3-F2E288C4DEAC}" presName="hierChild5" presStyleCnt="0"/>
      <dgm:spPr/>
    </dgm:pt>
    <dgm:pt modelId="{D856CD95-4D20-4131-B815-6E4795B5D4BD}" type="pres">
      <dgm:prSet presAssocID="{EACF163C-67CF-4587-AAF9-E39BD0CF4105}" presName="Name64" presStyleLbl="parChTrans1D2" presStyleIdx="3" presStyleCnt="4"/>
      <dgm:spPr/>
      <dgm:t>
        <a:bodyPr/>
        <a:lstStyle/>
        <a:p>
          <a:endParaRPr lang="en-GB"/>
        </a:p>
      </dgm:t>
    </dgm:pt>
    <dgm:pt modelId="{DBDF1E1A-2BEB-4372-9A4C-E2DABD2250AA}" type="pres">
      <dgm:prSet presAssocID="{58EA3CE4-0F16-4BCB-809D-00FFBF475438}" presName="hierRoot2" presStyleCnt="0">
        <dgm:presLayoutVars>
          <dgm:hierBranch val="init"/>
        </dgm:presLayoutVars>
      </dgm:prSet>
      <dgm:spPr/>
    </dgm:pt>
    <dgm:pt modelId="{EE649924-12F7-4C33-A1AC-81387E90849D}" type="pres">
      <dgm:prSet presAssocID="{58EA3CE4-0F16-4BCB-809D-00FFBF475438}" presName="rootComposite" presStyleCnt="0"/>
      <dgm:spPr/>
    </dgm:pt>
    <dgm:pt modelId="{2DFC5C81-2485-4DFC-910C-9BCFEF3040F5}" type="pres">
      <dgm:prSet presAssocID="{58EA3CE4-0F16-4BCB-809D-00FFBF475438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6228334-5072-4041-B52A-8B6E9D802ED7}" type="pres">
      <dgm:prSet presAssocID="{58EA3CE4-0F16-4BCB-809D-00FFBF475438}" presName="rootConnector" presStyleLbl="node2" presStyleIdx="3" presStyleCnt="4"/>
      <dgm:spPr/>
      <dgm:t>
        <a:bodyPr/>
        <a:lstStyle/>
        <a:p>
          <a:endParaRPr lang="en-GB"/>
        </a:p>
      </dgm:t>
    </dgm:pt>
    <dgm:pt modelId="{28C7B578-FDED-46E9-A69C-6E8D460047BE}" type="pres">
      <dgm:prSet presAssocID="{58EA3CE4-0F16-4BCB-809D-00FFBF475438}" presName="hierChild4" presStyleCnt="0"/>
      <dgm:spPr/>
    </dgm:pt>
    <dgm:pt modelId="{E5EAE525-D9BF-4F37-B2F9-9FA4CD877C87}" type="pres">
      <dgm:prSet presAssocID="{58EA3CE4-0F16-4BCB-809D-00FFBF475438}" presName="hierChild5" presStyleCnt="0"/>
      <dgm:spPr/>
    </dgm:pt>
    <dgm:pt modelId="{F875CFC4-31D2-4F6D-BF39-CCBB4CC4F5D3}" type="pres">
      <dgm:prSet presAssocID="{70F74FE7-8B31-426F-B8C7-088538E76F71}" presName="hierChild3" presStyleCnt="0"/>
      <dgm:spPr/>
    </dgm:pt>
  </dgm:ptLst>
  <dgm:cxnLst>
    <dgm:cxn modelId="{3FD53507-8B67-4FC9-98B0-348BA71F7E09}" type="presOf" srcId="{3C22B4C0-3B10-4C13-B08E-59597D4EB92B}" destId="{91E8C41F-3BE8-40DA-896C-7843581DA9F4}" srcOrd="0" destOrd="0" presId="urn:microsoft.com/office/officeart/2009/3/layout/HorizontalOrganizationChart"/>
    <dgm:cxn modelId="{B3993542-ADA1-43AE-B81C-B2C54735AA25}" type="presOf" srcId="{EACF163C-67CF-4587-AAF9-E39BD0CF4105}" destId="{D856CD95-4D20-4131-B815-6E4795B5D4BD}" srcOrd="0" destOrd="0" presId="urn:microsoft.com/office/officeart/2009/3/layout/HorizontalOrganizationChart"/>
    <dgm:cxn modelId="{02139716-014F-4B96-9FA0-B003162EC81A}" type="presOf" srcId="{8F09BE02-E2C6-4BCC-B463-C1BA23688D64}" destId="{A8DB082A-A3A8-46E7-8DBD-070926ADA42B}" srcOrd="0" destOrd="0" presId="urn:microsoft.com/office/officeart/2009/3/layout/HorizontalOrganizationChart"/>
    <dgm:cxn modelId="{7CB336FC-A0D3-45D2-ACB2-FB5D03857CF4}" srcId="{70F74FE7-8B31-426F-B8C7-088538E76F71}" destId="{C0326287-CD8D-4484-BE2B-9D3D5EF55CB4}" srcOrd="0" destOrd="0" parTransId="{8F09BE02-E2C6-4BCC-B463-C1BA23688D64}" sibTransId="{571DDAB3-E1D9-4FD3-8573-E2266891432C}"/>
    <dgm:cxn modelId="{C023F657-6379-4468-B4EE-DD469421AB89}" type="presOf" srcId="{C0326287-CD8D-4484-BE2B-9D3D5EF55CB4}" destId="{0492D39D-2CC8-4824-B08C-F100C89F37A5}" srcOrd="1" destOrd="0" presId="urn:microsoft.com/office/officeart/2009/3/layout/HorizontalOrganizationChart"/>
    <dgm:cxn modelId="{229B43DF-6F6A-415C-B4CF-49D2F59A5BDB}" srcId="{70F74FE7-8B31-426F-B8C7-088538E76F71}" destId="{58EA3CE4-0F16-4BCB-809D-00FFBF475438}" srcOrd="3" destOrd="0" parTransId="{EACF163C-67CF-4587-AAF9-E39BD0CF4105}" sibTransId="{D4ABD84B-7E67-413A-9747-1066144BFBB5}"/>
    <dgm:cxn modelId="{EA1134D9-957F-48C7-98D7-F49CC0AE1DBA}" srcId="{70F74FE7-8B31-426F-B8C7-088538E76F71}" destId="{D8143DC1-FE5D-4C22-B4E3-F2E288C4DEAC}" srcOrd="2" destOrd="0" parTransId="{3C22B4C0-3B10-4C13-B08E-59597D4EB92B}" sibTransId="{8FCF5F95-83B9-4D62-8C37-BBB7F0553BC4}"/>
    <dgm:cxn modelId="{97D5503B-D8CE-4E9E-B22E-ECA19F5AAFFE}" type="presOf" srcId="{3281716A-5F83-4C62-BDA8-CA29812F1581}" destId="{69C7522C-24DE-49CD-B096-6E3DAE6CDB6E}" srcOrd="1" destOrd="0" presId="urn:microsoft.com/office/officeart/2009/3/layout/HorizontalOrganizationChart"/>
    <dgm:cxn modelId="{CDD7DAA0-92E5-4CA9-AF42-6DFDDED8A07C}" type="presOf" srcId="{38FCAE46-2AAA-49DC-9CBD-95EE45997421}" destId="{EDEC2691-4AB5-4DEC-8FBF-8BEC77692088}" srcOrd="0" destOrd="0" presId="urn:microsoft.com/office/officeart/2009/3/layout/HorizontalOrganizationChart"/>
    <dgm:cxn modelId="{5436CCD7-9B6B-4990-9A72-A76D39C92C2D}" type="presOf" srcId="{58EA3CE4-0F16-4BCB-809D-00FFBF475438}" destId="{2DFC5C81-2485-4DFC-910C-9BCFEF3040F5}" srcOrd="0" destOrd="0" presId="urn:microsoft.com/office/officeart/2009/3/layout/HorizontalOrganizationChart"/>
    <dgm:cxn modelId="{806F6052-D39E-4CF1-A3C1-358493C56C97}" srcId="{38FCAE46-2AAA-49DC-9CBD-95EE45997421}" destId="{70F74FE7-8B31-426F-B8C7-088538E76F71}" srcOrd="0" destOrd="0" parTransId="{627764E4-FB98-499D-A534-2CD52083A1CF}" sibTransId="{A724C4A1-83D1-48B1-A9B2-0A56F8C9A718}"/>
    <dgm:cxn modelId="{9AE807FA-8AD9-4C1B-B09F-61A1D4785A6B}" type="presOf" srcId="{D8143DC1-FE5D-4C22-B4E3-F2E288C4DEAC}" destId="{202E941D-8D9E-446D-8BB0-682C81F9FEBC}" srcOrd="0" destOrd="0" presId="urn:microsoft.com/office/officeart/2009/3/layout/HorizontalOrganizationChart"/>
    <dgm:cxn modelId="{39E8E21A-AF5A-4E0B-9FF8-C3D7C968271E}" type="presOf" srcId="{359E17FD-6843-46D1-A64A-3B1942515F1F}" destId="{F59318F7-12FD-42B2-BFCA-65A3635EC9CC}" srcOrd="0" destOrd="0" presId="urn:microsoft.com/office/officeart/2009/3/layout/HorizontalOrganizationChart"/>
    <dgm:cxn modelId="{3AE43DC6-0EAE-4BEC-8E3E-5B9786DE568A}" type="presOf" srcId="{D8143DC1-FE5D-4C22-B4E3-F2E288C4DEAC}" destId="{A08CCF34-9816-45E3-9C86-BD6709D66C11}" srcOrd="1" destOrd="0" presId="urn:microsoft.com/office/officeart/2009/3/layout/HorizontalOrganizationChart"/>
    <dgm:cxn modelId="{07D17ED2-7E3B-4DFD-8E2E-DD4BF6A2B5BE}" type="presOf" srcId="{70F74FE7-8B31-426F-B8C7-088538E76F71}" destId="{4AEB468D-3679-4B5B-8FCB-01DC7B6B59A4}" srcOrd="0" destOrd="0" presId="urn:microsoft.com/office/officeart/2009/3/layout/HorizontalOrganizationChart"/>
    <dgm:cxn modelId="{72221F0E-CD6B-404F-84C6-4F8D7334A238}" type="presOf" srcId="{C0326287-CD8D-4484-BE2B-9D3D5EF55CB4}" destId="{EE0179FE-1270-4C38-90D1-EC2E930A5A85}" srcOrd="0" destOrd="0" presId="urn:microsoft.com/office/officeart/2009/3/layout/HorizontalOrganizationChart"/>
    <dgm:cxn modelId="{37F9B471-0ACE-414D-81A8-08AF488025E3}" type="presOf" srcId="{58EA3CE4-0F16-4BCB-809D-00FFBF475438}" destId="{66228334-5072-4041-B52A-8B6E9D802ED7}" srcOrd="1" destOrd="0" presId="urn:microsoft.com/office/officeart/2009/3/layout/HorizontalOrganizationChart"/>
    <dgm:cxn modelId="{856848E0-C708-4677-8FBB-DC9B6484F782}" type="presOf" srcId="{70F74FE7-8B31-426F-B8C7-088538E76F71}" destId="{F3298CB5-848F-4719-BA0F-DB25284CA30A}" srcOrd="1" destOrd="0" presId="urn:microsoft.com/office/officeart/2009/3/layout/HorizontalOrganizationChart"/>
    <dgm:cxn modelId="{081BDBAE-5F29-411F-A613-F28FA1086DD3}" type="presOf" srcId="{3281716A-5F83-4C62-BDA8-CA29812F1581}" destId="{93A4739E-F676-48CE-B44C-DEF90C504C19}" srcOrd="0" destOrd="0" presId="urn:microsoft.com/office/officeart/2009/3/layout/HorizontalOrganizationChart"/>
    <dgm:cxn modelId="{531FC893-3B21-4A15-BF96-A8B6125346EB}" srcId="{70F74FE7-8B31-426F-B8C7-088538E76F71}" destId="{3281716A-5F83-4C62-BDA8-CA29812F1581}" srcOrd="1" destOrd="0" parTransId="{359E17FD-6843-46D1-A64A-3B1942515F1F}" sibTransId="{299430F5-FE16-49C2-82ED-63BC668475E1}"/>
    <dgm:cxn modelId="{389FCBBD-DEFE-41CE-B27F-C33CE6FF2BEF}" type="presParOf" srcId="{EDEC2691-4AB5-4DEC-8FBF-8BEC77692088}" destId="{01FC74DB-D7BA-4910-8144-3F880984718C}" srcOrd="0" destOrd="0" presId="urn:microsoft.com/office/officeart/2009/3/layout/HorizontalOrganizationChart"/>
    <dgm:cxn modelId="{F56B53C4-8B50-4A14-90A0-FC49C8059B53}" type="presParOf" srcId="{01FC74DB-D7BA-4910-8144-3F880984718C}" destId="{29BB8726-046C-4936-9DE3-666EB46979FC}" srcOrd="0" destOrd="0" presId="urn:microsoft.com/office/officeart/2009/3/layout/HorizontalOrganizationChart"/>
    <dgm:cxn modelId="{DCA5903E-B924-4A12-8B1E-53D68F623FE8}" type="presParOf" srcId="{29BB8726-046C-4936-9DE3-666EB46979FC}" destId="{4AEB468D-3679-4B5B-8FCB-01DC7B6B59A4}" srcOrd="0" destOrd="0" presId="urn:microsoft.com/office/officeart/2009/3/layout/HorizontalOrganizationChart"/>
    <dgm:cxn modelId="{04613A26-3C27-4AF5-82DC-770B10167E57}" type="presParOf" srcId="{29BB8726-046C-4936-9DE3-666EB46979FC}" destId="{F3298CB5-848F-4719-BA0F-DB25284CA30A}" srcOrd="1" destOrd="0" presId="urn:microsoft.com/office/officeart/2009/3/layout/HorizontalOrganizationChart"/>
    <dgm:cxn modelId="{3851A01D-1F30-4F08-99E4-820EA7E56A10}" type="presParOf" srcId="{01FC74DB-D7BA-4910-8144-3F880984718C}" destId="{8AD4D391-BA72-49F5-9DA8-A81AF71A3742}" srcOrd="1" destOrd="0" presId="urn:microsoft.com/office/officeart/2009/3/layout/HorizontalOrganizationChart"/>
    <dgm:cxn modelId="{69BE7675-7D4D-4C01-AB0D-F8E305E0B469}" type="presParOf" srcId="{8AD4D391-BA72-49F5-9DA8-A81AF71A3742}" destId="{A8DB082A-A3A8-46E7-8DBD-070926ADA42B}" srcOrd="0" destOrd="0" presId="urn:microsoft.com/office/officeart/2009/3/layout/HorizontalOrganizationChart"/>
    <dgm:cxn modelId="{B9E0851F-6477-4CD0-A61C-868D83D3E9FB}" type="presParOf" srcId="{8AD4D391-BA72-49F5-9DA8-A81AF71A3742}" destId="{DFA36503-A62A-491C-9259-66A44B2B93C2}" srcOrd="1" destOrd="0" presId="urn:microsoft.com/office/officeart/2009/3/layout/HorizontalOrganizationChart"/>
    <dgm:cxn modelId="{1374BB13-7C70-4A5C-9D15-B1BD8545B362}" type="presParOf" srcId="{DFA36503-A62A-491C-9259-66A44B2B93C2}" destId="{4C77C4B5-FAB2-4414-AE82-55D55CD29731}" srcOrd="0" destOrd="0" presId="urn:microsoft.com/office/officeart/2009/3/layout/HorizontalOrganizationChart"/>
    <dgm:cxn modelId="{D9D315D9-616C-4DC2-86F8-CC2FC1E232E6}" type="presParOf" srcId="{4C77C4B5-FAB2-4414-AE82-55D55CD29731}" destId="{EE0179FE-1270-4C38-90D1-EC2E930A5A85}" srcOrd="0" destOrd="0" presId="urn:microsoft.com/office/officeart/2009/3/layout/HorizontalOrganizationChart"/>
    <dgm:cxn modelId="{709E0B14-C8DE-4BC6-93BD-3C0DD2F75D5F}" type="presParOf" srcId="{4C77C4B5-FAB2-4414-AE82-55D55CD29731}" destId="{0492D39D-2CC8-4824-B08C-F100C89F37A5}" srcOrd="1" destOrd="0" presId="urn:microsoft.com/office/officeart/2009/3/layout/HorizontalOrganizationChart"/>
    <dgm:cxn modelId="{2849D399-888B-4942-9D21-B924354D3C9B}" type="presParOf" srcId="{DFA36503-A62A-491C-9259-66A44B2B93C2}" destId="{116A770B-9FF7-44A5-A30B-7C9B8766B7AE}" srcOrd="1" destOrd="0" presId="urn:microsoft.com/office/officeart/2009/3/layout/HorizontalOrganizationChart"/>
    <dgm:cxn modelId="{6634FE05-6494-4D59-9FBE-1049198AF1AF}" type="presParOf" srcId="{DFA36503-A62A-491C-9259-66A44B2B93C2}" destId="{2526D8CB-9165-401B-B3C8-DA00F0C4A0E7}" srcOrd="2" destOrd="0" presId="urn:microsoft.com/office/officeart/2009/3/layout/HorizontalOrganizationChart"/>
    <dgm:cxn modelId="{A48D9730-1DAC-47D7-A43F-2A2590F7DC11}" type="presParOf" srcId="{8AD4D391-BA72-49F5-9DA8-A81AF71A3742}" destId="{F59318F7-12FD-42B2-BFCA-65A3635EC9CC}" srcOrd="2" destOrd="0" presId="urn:microsoft.com/office/officeart/2009/3/layout/HorizontalOrganizationChart"/>
    <dgm:cxn modelId="{1192F962-2892-4E36-9AE0-D4F655E4EBC8}" type="presParOf" srcId="{8AD4D391-BA72-49F5-9DA8-A81AF71A3742}" destId="{00B8E127-CD54-402F-AF8A-6D8B580612B2}" srcOrd="3" destOrd="0" presId="urn:microsoft.com/office/officeart/2009/3/layout/HorizontalOrganizationChart"/>
    <dgm:cxn modelId="{DE4CFD22-A5A3-4F8A-9A03-8A1FCDD4E032}" type="presParOf" srcId="{00B8E127-CD54-402F-AF8A-6D8B580612B2}" destId="{2679E686-5945-4D47-94CE-91980E2F1711}" srcOrd="0" destOrd="0" presId="urn:microsoft.com/office/officeart/2009/3/layout/HorizontalOrganizationChart"/>
    <dgm:cxn modelId="{A8EAEFBB-1C6A-41A4-88FE-EB1D426B0E67}" type="presParOf" srcId="{2679E686-5945-4D47-94CE-91980E2F1711}" destId="{93A4739E-F676-48CE-B44C-DEF90C504C19}" srcOrd="0" destOrd="0" presId="urn:microsoft.com/office/officeart/2009/3/layout/HorizontalOrganizationChart"/>
    <dgm:cxn modelId="{13ACD04C-55A0-4492-B0AD-EE2F595FED54}" type="presParOf" srcId="{2679E686-5945-4D47-94CE-91980E2F1711}" destId="{69C7522C-24DE-49CD-B096-6E3DAE6CDB6E}" srcOrd="1" destOrd="0" presId="urn:microsoft.com/office/officeart/2009/3/layout/HorizontalOrganizationChart"/>
    <dgm:cxn modelId="{02F0F9E6-F53D-4CD4-8B94-8721D59D8F5A}" type="presParOf" srcId="{00B8E127-CD54-402F-AF8A-6D8B580612B2}" destId="{631C791E-1990-4804-AC03-3DCBC48EC631}" srcOrd="1" destOrd="0" presId="urn:microsoft.com/office/officeart/2009/3/layout/HorizontalOrganizationChart"/>
    <dgm:cxn modelId="{399CBDA4-9A11-4B73-BF5A-3E523913BD00}" type="presParOf" srcId="{00B8E127-CD54-402F-AF8A-6D8B580612B2}" destId="{67A4F3F7-389A-462E-8315-1174C2A96E8A}" srcOrd="2" destOrd="0" presId="urn:microsoft.com/office/officeart/2009/3/layout/HorizontalOrganizationChart"/>
    <dgm:cxn modelId="{C43FE423-1AFB-4C5A-92D1-95FF25EB76CC}" type="presParOf" srcId="{8AD4D391-BA72-49F5-9DA8-A81AF71A3742}" destId="{91E8C41F-3BE8-40DA-896C-7843581DA9F4}" srcOrd="4" destOrd="0" presId="urn:microsoft.com/office/officeart/2009/3/layout/HorizontalOrganizationChart"/>
    <dgm:cxn modelId="{AA638651-1368-4A0B-AE87-F497E0D771BA}" type="presParOf" srcId="{8AD4D391-BA72-49F5-9DA8-A81AF71A3742}" destId="{DC997046-2960-4E9D-9D80-A48F336EC4B4}" srcOrd="5" destOrd="0" presId="urn:microsoft.com/office/officeart/2009/3/layout/HorizontalOrganizationChart"/>
    <dgm:cxn modelId="{9F4041EE-6E17-4A95-8482-2A38D75C68B4}" type="presParOf" srcId="{DC997046-2960-4E9D-9D80-A48F336EC4B4}" destId="{7DC37391-6496-4A9C-8001-E78D3D2DF7A6}" srcOrd="0" destOrd="0" presId="urn:microsoft.com/office/officeart/2009/3/layout/HorizontalOrganizationChart"/>
    <dgm:cxn modelId="{954484D6-D306-4876-A3D0-59C16E99EA47}" type="presParOf" srcId="{7DC37391-6496-4A9C-8001-E78D3D2DF7A6}" destId="{202E941D-8D9E-446D-8BB0-682C81F9FEBC}" srcOrd="0" destOrd="0" presId="urn:microsoft.com/office/officeart/2009/3/layout/HorizontalOrganizationChart"/>
    <dgm:cxn modelId="{34DDA8B8-1EEE-4673-A50C-D0A27436AFEA}" type="presParOf" srcId="{7DC37391-6496-4A9C-8001-E78D3D2DF7A6}" destId="{A08CCF34-9816-45E3-9C86-BD6709D66C11}" srcOrd="1" destOrd="0" presId="urn:microsoft.com/office/officeart/2009/3/layout/HorizontalOrganizationChart"/>
    <dgm:cxn modelId="{22DC9399-6539-45F5-9DB7-C8598271ABE3}" type="presParOf" srcId="{DC997046-2960-4E9D-9D80-A48F336EC4B4}" destId="{41EB3394-3C37-4764-B4AA-CEAFFD782137}" srcOrd="1" destOrd="0" presId="urn:microsoft.com/office/officeart/2009/3/layout/HorizontalOrganizationChart"/>
    <dgm:cxn modelId="{E04D2D39-C8B4-49DB-918B-ED19DD508CBF}" type="presParOf" srcId="{DC997046-2960-4E9D-9D80-A48F336EC4B4}" destId="{47B1944A-6457-42BA-B743-4FFD4C10F18E}" srcOrd="2" destOrd="0" presId="urn:microsoft.com/office/officeart/2009/3/layout/HorizontalOrganizationChart"/>
    <dgm:cxn modelId="{77285C0E-FD0D-4E66-8A13-162489C2779E}" type="presParOf" srcId="{8AD4D391-BA72-49F5-9DA8-A81AF71A3742}" destId="{D856CD95-4D20-4131-B815-6E4795B5D4BD}" srcOrd="6" destOrd="0" presId="urn:microsoft.com/office/officeart/2009/3/layout/HorizontalOrganizationChart"/>
    <dgm:cxn modelId="{38152329-4A87-42AC-9B54-19E69BDE10BE}" type="presParOf" srcId="{8AD4D391-BA72-49F5-9DA8-A81AF71A3742}" destId="{DBDF1E1A-2BEB-4372-9A4C-E2DABD2250AA}" srcOrd="7" destOrd="0" presId="urn:microsoft.com/office/officeart/2009/3/layout/HorizontalOrganizationChart"/>
    <dgm:cxn modelId="{F3F14AF1-6AEE-4FAC-B5AA-2F1B07C53FB1}" type="presParOf" srcId="{DBDF1E1A-2BEB-4372-9A4C-E2DABD2250AA}" destId="{EE649924-12F7-4C33-A1AC-81387E90849D}" srcOrd="0" destOrd="0" presId="urn:microsoft.com/office/officeart/2009/3/layout/HorizontalOrganizationChart"/>
    <dgm:cxn modelId="{6F6A8404-0116-4AA5-859E-B1A9DE208848}" type="presParOf" srcId="{EE649924-12F7-4C33-A1AC-81387E90849D}" destId="{2DFC5C81-2485-4DFC-910C-9BCFEF3040F5}" srcOrd="0" destOrd="0" presId="urn:microsoft.com/office/officeart/2009/3/layout/HorizontalOrganizationChart"/>
    <dgm:cxn modelId="{7003DA97-BCD6-4862-A23C-306CC3119F97}" type="presParOf" srcId="{EE649924-12F7-4C33-A1AC-81387E90849D}" destId="{66228334-5072-4041-B52A-8B6E9D802ED7}" srcOrd="1" destOrd="0" presId="urn:microsoft.com/office/officeart/2009/3/layout/HorizontalOrganizationChart"/>
    <dgm:cxn modelId="{70632FC5-763E-4DD7-95B7-C338D9766C19}" type="presParOf" srcId="{DBDF1E1A-2BEB-4372-9A4C-E2DABD2250AA}" destId="{28C7B578-FDED-46E9-A69C-6E8D460047BE}" srcOrd="1" destOrd="0" presId="urn:microsoft.com/office/officeart/2009/3/layout/HorizontalOrganizationChart"/>
    <dgm:cxn modelId="{BD6646F0-D18A-4F27-A515-7B4E9A58BCC3}" type="presParOf" srcId="{DBDF1E1A-2BEB-4372-9A4C-E2DABD2250AA}" destId="{E5EAE525-D9BF-4F37-B2F9-9FA4CD877C87}" srcOrd="2" destOrd="0" presId="urn:microsoft.com/office/officeart/2009/3/layout/HorizontalOrganizationChart"/>
    <dgm:cxn modelId="{EFA79AFA-F930-4746-96A6-046ED3A5D013}" type="presParOf" srcId="{01FC74DB-D7BA-4910-8144-3F880984718C}" destId="{F875CFC4-31D2-4F6D-BF39-CCBB4CC4F5D3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8A895-8ED7-4982-8E1D-80C8AAC7B55E}">
      <dsp:nvSpPr>
        <dsp:cNvPr id="0" name=""/>
        <dsp:cNvSpPr/>
      </dsp:nvSpPr>
      <dsp:spPr>
        <a:xfrm>
          <a:off x="1212576" y="1509925"/>
          <a:ext cx="228179" cy="791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8223" y="0"/>
              </a:lnTo>
              <a:lnTo>
                <a:pt x="108223" y="791563"/>
              </a:lnTo>
              <a:lnTo>
                <a:pt x="228179" y="7915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E8C41F-3BE8-40DA-896C-7843581DA9F4}">
      <dsp:nvSpPr>
        <dsp:cNvPr id="0" name=""/>
        <dsp:cNvSpPr/>
      </dsp:nvSpPr>
      <dsp:spPr>
        <a:xfrm>
          <a:off x="1212576" y="1509925"/>
          <a:ext cx="228179" cy="275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8223" y="0"/>
              </a:lnTo>
              <a:lnTo>
                <a:pt x="108223" y="275754"/>
              </a:lnTo>
              <a:lnTo>
                <a:pt x="228179" y="2757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9318F7-12FD-42B2-BFCA-65A3635EC9CC}">
      <dsp:nvSpPr>
        <dsp:cNvPr id="0" name=""/>
        <dsp:cNvSpPr/>
      </dsp:nvSpPr>
      <dsp:spPr>
        <a:xfrm>
          <a:off x="1212576" y="1269871"/>
          <a:ext cx="228179" cy="240053"/>
        </a:xfrm>
        <a:custGeom>
          <a:avLst/>
          <a:gdLst/>
          <a:ahLst/>
          <a:cxnLst/>
          <a:rect l="0" t="0" r="0" b="0"/>
          <a:pathLst>
            <a:path>
              <a:moveTo>
                <a:pt x="0" y="240053"/>
              </a:moveTo>
              <a:lnTo>
                <a:pt x="108223" y="240053"/>
              </a:lnTo>
              <a:lnTo>
                <a:pt x="108223" y="0"/>
              </a:lnTo>
              <a:lnTo>
                <a:pt x="22817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875FD7-0041-4572-AFB7-C0282C59AD06}">
      <dsp:nvSpPr>
        <dsp:cNvPr id="0" name=""/>
        <dsp:cNvSpPr/>
      </dsp:nvSpPr>
      <dsp:spPr>
        <a:xfrm>
          <a:off x="1212576" y="754063"/>
          <a:ext cx="228179" cy="755862"/>
        </a:xfrm>
        <a:custGeom>
          <a:avLst/>
          <a:gdLst/>
          <a:ahLst/>
          <a:cxnLst/>
          <a:rect l="0" t="0" r="0" b="0"/>
          <a:pathLst>
            <a:path>
              <a:moveTo>
                <a:pt x="0" y="755862"/>
              </a:moveTo>
              <a:lnTo>
                <a:pt x="108223" y="755862"/>
              </a:lnTo>
              <a:lnTo>
                <a:pt x="108223" y="0"/>
              </a:lnTo>
              <a:lnTo>
                <a:pt x="22817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D3156-B2C5-4278-8CF2-EA3DAA47C80E}">
      <dsp:nvSpPr>
        <dsp:cNvPr id="0" name=""/>
        <dsp:cNvSpPr/>
      </dsp:nvSpPr>
      <dsp:spPr>
        <a:xfrm>
          <a:off x="13021" y="1326993"/>
          <a:ext cx="1199554" cy="365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Village Plan Steering Ctte</a:t>
          </a:r>
        </a:p>
      </dsp:txBody>
      <dsp:txXfrm>
        <a:off x="13021" y="1326993"/>
        <a:ext cx="1199554" cy="365864"/>
      </dsp:txXfrm>
    </dsp:sp>
    <dsp:sp modelId="{A850D2D0-DA76-42B8-84F5-61B216A5979A}">
      <dsp:nvSpPr>
        <dsp:cNvPr id="0" name=""/>
        <dsp:cNvSpPr/>
      </dsp:nvSpPr>
      <dsp:spPr>
        <a:xfrm>
          <a:off x="1440755" y="571131"/>
          <a:ext cx="1199554" cy="365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Traffic &amp; Parking</a:t>
          </a:r>
        </a:p>
      </dsp:txBody>
      <dsp:txXfrm>
        <a:off x="1440755" y="571131"/>
        <a:ext cx="1199554" cy="365864"/>
      </dsp:txXfrm>
    </dsp:sp>
    <dsp:sp modelId="{93A4739E-F676-48CE-B44C-DEF90C504C19}">
      <dsp:nvSpPr>
        <dsp:cNvPr id="0" name=""/>
        <dsp:cNvSpPr/>
      </dsp:nvSpPr>
      <dsp:spPr>
        <a:xfrm>
          <a:off x="1440755" y="1086939"/>
          <a:ext cx="1199554" cy="365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Open Spaces</a:t>
          </a:r>
        </a:p>
      </dsp:txBody>
      <dsp:txXfrm>
        <a:off x="1440755" y="1086939"/>
        <a:ext cx="1199554" cy="365864"/>
      </dsp:txXfrm>
    </dsp:sp>
    <dsp:sp modelId="{202E941D-8D9E-446D-8BB0-682C81F9FEBC}">
      <dsp:nvSpPr>
        <dsp:cNvPr id="0" name=""/>
        <dsp:cNvSpPr/>
      </dsp:nvSpPr>
      <dsp:spPr>
        <a:xfrm>
          <a:off x="1440755" y="1602748"/>
          <a:ext cx="1199554" cy="365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Village Hall</a:t>
          </a:r>
        </a:p>
      </dsp:txBody>
      <dsp:txXfrm>
        <a:off x="1440755" y="1602748"/>
        <a:ext cx="1199554" cy="365864"/>
      </dsp:txXfrm>
    </dsp:sp>
    <dsp:sp modelId="{3FDB300B-52A3-4E2C-89B8-04053BC8FAD5}">
      <dsp:nvSpPr>
        <dsp:cNvPr id="0" name=""/>
        <dsp:cNvSpPr/>
      </dsp:nvSpPr>
      <dsp:spPr>
        <a:xfrm>
          <a:off x="1440755" y="2118556"/>
          <a:ext cx="1199554" cy="365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Community</a:t>
          </a:r>
        </a:p>
      </dsp:txBody>
      <dsp:txXfrm>
        <a:off x="1440755" y="2118556"/>
        <a:ext cx="1199554" cy="3658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6CD95-4D20-4131-B815-6E4795B5D4BD}">
      <dsp:nvSpPr>
        <dsp:cNvPr id="0" name=""/>
        <dsp:cNvSpPr/>
      </dsp:nvSpPr>
      <dsp:spPr>
        <a:xfrm>
          <a:off x="1200844" y="1527775"/>
          <a:ext cx="239910" cy="773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955" y="0"/>
              </a:lnTo>
              <a:lnTo>
                <a:pt x="119955" y="773712"/>
              </a:lnTo>
              <a:lnTo>
                <a:pt x="239910" y="7737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E8C41F-3BE8-40DA-896C-7843581DA9F4}">
      <dsp:nvSpPr>
        <dsp:cNvPr id="0" name=""/>
        <dsp:cNvSpPr/>
      </dsp:nvSpPr>
      <dsp:spPr>
        <a:xfrm>
          <a:off x="1200844" y="1527775"/>
          <a:ext cx="239910" cy="257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955" y="0"/>
              </a:lnTo>
              <a:lnTo>
                <a:pt x="119955" y="257904"/>
              </a:lnTo>
              <a:lnTo>
                <a:pt x="239910" y="2579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9318F7-12FD-42B2-BFCA-65A3635EC9CC}">
      <dsp:nvSpPr>
        <dsp:cNvPr id="0" name=""/>
        <dsp:cNvSpPr/>
      </dsp:nvSpPr>
      <dsp:spPr>
        <a:xfrm>
          <a:off x="1200844" y="1269871"/>
          <a:ext cx="239910" cy="257904"/>
        </a:xfrm>
        <a:custGeom>
          <a:avLst/>
          <a:gdLst/>
          <a:ahLst/>
          <a:cxnLst/>
          <a:rect l="0" t="0" r="0" b="0"/>
          <a:pathLst>
            <a:path>
              <a:moveTo>
                <a:pt x="0" y="257904"/>
              </a:moveTo>
              <a:lnTo>
                <a:pt x="119955" y="257904"/>
              </a:lnTo>
              <a:lnTo>
                <a:pt x="119955" y="0"/>
              </a:lnTo>
              <a:lnTo>
                <a:pt x="23991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B082A-A3A8-46E7-8DBD-070926ADA42B}">
      <dsp:nvSpPr>
        <dsp:cNvPr id="0" name=""/>
        <dsp:cNvSpPr/>
      </dsp:nvSpPr>
      <dsp:spPr>
        <a:xfrm>
          <a:off x="1200844" y="754063"/>
          <a:ext cx="239910" cy="773712"/>
        </a:xfrm>
        <a:custGeom>
          <a:avLst/>
          <a:gdLst/>
          <a:ahLst/>
          <a:cxnLst/>
          <a:rect l="0" t="0" r="0" b="0"/>
          <a:pathLst>
            <a:path>
              <a:moveTo>
                <a:pt x="0" y="773712"/>
              </a:moveTo>
              <a:lnTo>
                <a:pt x="119955" y="773712"/>
              </a:lnTo>
              <a:lnTo>
                <a:pt x="119955" y="0"/>
              </a:lnTo>
              <a:lnTo>
                <a:pt x="23991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B468D-3679-4B5B-8FCB-01DC7B6B59A4}">
      <dsp:nvSpPr>
        <dsp:cNvPr id="0" name=""/>
        <dsp:cNvSpPr/>
      </dsp:nvSpPr>
      <dsp:spPr>
        <a:xfrm>
          <a:off x="1289" y="1344843"/>
          <a:ext cx="1199554" cy="365864"/>
        </a:xfrm>
        <a:prstGeom prst="rect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 </a:t>
          </a:r>
        </a:p>
      </dsp:txBody>
      <dsp:txXfrm>
        <a:off x="1289" y="1344843"/>
        <a:ext cx="1199554" cy="365864"/>
      </dsp:txXfrm>
    </dsp:sp>
    <dsp:sp modelId="{EE0179FE-1270-4C38-90D1-EC2E930A5A85}">
      <dsp:nvSpPr>
        <dsp:cNvPr id="0" name=""/>
        <dsp:cNvSpPr/>
      </dsp:nvSpPr>
      <dsp:spPr>
        <a:xfrm>
          <a:off x="1440755" y="571131"/>
          <a:ext cx="1199554" cy="365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Pavilion</a:t>
          </a:r>
        </a:p>
      </dsp:txBody>
      <dsp:txXfrm>
        <a:off x="1440755" y="571131"/>
        <a:ext cx="1199554" cy="365864"/>
      </dsp:txXfrm>
    </dsp:sp>
    <dsp:sp modelId="{93A4739E-F676-48CE-B44C-DEF90C504C19}">
      <dsp:nvSpPr>
        <dsp:cNvPr id="0" name=""/>
        <dsp:cNvSpPr/>
      </dsp:nvSpPr>
      <dsp:spPr>
        <a:xfrm>
          <a:off x="1440755" y="1086939"/>
          <a:ext cx="1199554" cy="365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Community Emergency Plan</a:t>
          </a:r>
        </a:p>
      </dsp:txBody>
      <dsp:txXfrm>
        <a:off x="1440755" y="1086939"/>
        <a:ext cx="1199554" cy="365864"/>
      </dsp:txXfrm>
    </dsp:sp>
    <dsp:sp modelId="{202E941D-8D9E-446D-8BB0-682C81F9FEBC}">
      <dsp:nvSpPr>
        <dsp:cNvPr id="0" name=""/>
        <dsp:cNvSpPr/>
      </dsp:nvSpPr>
      <dsp:spPr>
        <a:xfrm>
          <a:off x="1440755" y="1602748"/>
          <a:ext cx="1199554" cy="365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Flooding &amp; Drains</a:t>
          </a:r>
        </a:p>
      </dsp:txBody>
      <dsp:txXfrm>
        <a:off x="1440755" y="1602748"/>
        <a:ext cx="1199554" cy="365864"/>
      </dsp:txXfrm>
    </dsp:sp>
    <dsp:sp modelId="{2DFC5C81-2485-4DFC-910C-9BCFEF3040F5}">
      <dsp:nvSpPr>
        <dsp:cNvPr id="0" name=""/>
        <dsp:cNvSpPr/>
      </dsp:nvSpPr>
      <dsp:spPr>
        <a:xfrm>
          <a:off x="1440755" y="2118556"/>
          <a:ext cx="1199554" cy="365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Conservation Area Assessment</a:t>
          </a:r>
        </a:p>
      </dsp:txBody>
      <dsp:txXfrm>
        <a:off x="1440755" y="2118556"/>
        <a:ext cx="1199554" cy="365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76C2-E104-F14F-B113-18ED6459CD9F}" type="datetimeFigureOut">
              <a:rPr lang="en-US" smtClean="0"/>
              <a:t>8/11/2019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D0A-40DB-6341-BD8E-F8364A56C6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59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76C2-E104-F14F-B113-18ED6459CD9F}" type="datetimeFigureOut">
              <a:rPr lang="en-US" smtClean="0"/>
              <a:t>8/11/2019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D0A-40DB-6341-BD8E-F8364A56C6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39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76C2-E104-F14F-B113-18ED6459CD9F}" type="datetimeFigureOut">
              <a:rPr lang="en-US" smtClean="0"/>
              <a:t>8/11/2019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D0A-40DB-6341-BD8E-F8364A56C6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8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914290" indent="-457145">
              <a:buFont typeface="Courier New" panose="02070309020205020404" pitchFamily="49" charset="0"/>
              <a:buChar char="o"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76C2-E104-F14F-B113-18ED6459CD9F}" type="datetimeFigureOut">
              <a:rPr lang="en-US" smtClean="0"/>
              <a:t>8/11/2019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D0A-40DB-6341-BD8E-F8364A56C6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205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5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76C2-E104-F14F-B113-18ED6459CD9F}" type="datetimeFigureOut">
              <a:rPr lang="en-US" smtClean="0"/>
              <a:t>8/11/2019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D0A-40DB-6341-BD8E-F8364A56C6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39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76C2-E104-F14F-B113-18ED6459CD9F}" type="datetimeFigureOut">
              <a:rPr lang="en-US" smtClean="0"/>
              <a:t>8/11/2019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D0A-40DB-6341-BD8E-F8364A56C6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5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76C2-E104-F14F-B113-18ED6459CD9F}" type="datetimeFigureOut">
              <a:rPr lang="en-US" smtClean="0"/>
              <a:t>8/11/2019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D0A-40DB-6341-BD8E-F8364A56C6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454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76C2-E104-F14F-B113-18ED6459CD9F}" type="datetimeFigureOut">
              <a:rPr lang="en-US" smtClean="0"/>
              <a:t>8/11/2019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D0A-40DB-6341-BD8E-F8364A56C6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2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76C2-E104-F14F-B113-18ED6459CD9F}" type="datetimeFigureOut">
              <a:rPr lang="en-US" smtClean="0"/>
              <a:t>8/11/2019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D0A-40DB-6341-BD8E-F8364A56C6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858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76C2-E104-F14F-B113-18ED6459CD9F}" type="datetimeFigureOut">
              <a:rPr lang="en-US" smtClean="0"/>
              <a:t>8/11/2019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D0A-40DB-6341-BD8E-F8364A56C6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12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76C2-E104-F14F-B113-18ED6459CD9F}" type="datetimeFigureOut">
              <a:rPr lang="en-US" smtClean="0"/>
              <a:t>8/11/2019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D0A-40DB-6341-BD8E-F8364A56C6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66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376C2-E104-F14F-B113-18ED6459CD9F}" type="datetimeFigureOut">
              <a:rPr lang="en-US" smtClean="0"/>
              <a:t>8/11/2019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7ED0A-40DB-6341-BD8E-F8364A56C6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46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45714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45714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45714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45714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45714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479" y="199869"/>
            <a:ext cx="8915400" cy="851429"/>
          </a:xfrm>
        </p:spPr>
        <p:txBody>
          <a:bodyPr>
            <a:normAutofit/>
          </a:bodyPr>
          <a:lstStyle/>
          <a:p>
            <a:r>
              <a:rPr lang="en-US" dirty="0"/>
              <a:t>Village Plan - Background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147" y="1049228"/>
            <a:ext cx="9299637" cy="1815882"/>
          </a:xfrm>
          <a:prstGeom prst="rect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</p:spPr>
        <p:txBody>
          <a:bodyPr wrap="square" lIns="91429" tIns="45715" rIns="91429" bIns="45715" rtlCol="0">
            <a:spAutoFit/>
          </a:bodyPr>
          <a:lstStyle/>
          <a:p>
            <a:pPr marL="285716" indent="-285716">
              <a:buFont typeface="Arial"/>
              <a:buChar char="•"/>
            </a:pPr>
            <a:r>
              <a:rPr lang="en-US" sz="1600" dirty="0"/>
              <a:t>The village first began to develop a </a:t>
            </a:r>
            <a:r>
              <a:rPr lang="en-US" sz="1600" b="1" dirty="0" err="1"/>
              <a:t>Neighbourhood</a:t>
            </a:r>
            <a:r>
              <a:rPr lang="en-US" sz="1600" b="1" dirty="0"/>
              <a:t> Plan</a:t>
            </a:r>
          </a:p>
          <a:p>
            <a:pPr marL="742861" lvl="1" indent="-285716">
              <a:buFont typeface="Arial"/>
              <a:buChar char="•"/>
            </a:pPr>
            <a:r>
              <a:rPr lang="en-US" sz="1600" dirty="0"/>
              <a:t>Can enable residents to have a say on </a:t>
            </a:r>
            <a:r>
              <a:rPr lang="en-US" sz="1600" u="sng" dirty="0"/>
              <a:t>housing</a:t>
            </a:r>
            <a:r>
              <a:rPr lang="en-US" sz="1600" dirty="0"/>
              <a:t> development and is part of SODC Local Plan</a:t>
            </a:r>
          </a:p>
          <a:p>
            <a:pPr marL="285716" indent="-285716">
              <a:buFont typeface="Arial"/>
              <a:buChar char="•"/>
            </a:pPr>
            <a:r>
              <a:rPr lang="en-US" sz="1600" dirty="0"/>
              <a:t>Consultation:</a:t>
            </a:r>
          </a:p>
          <a:p>
            <a:pPr marL="742861" lvl="1" indent="-285716">
              <a:buFont typeface="Arial"/>
              <a:buChar char="•"/>
            </a:pPr>
            <a:r>
              <a:rPr lang="en-US" sz="1600" dirty="0"/>
              <a:t>Very few wanted big developments,  Some wanted affordable housing</a:t>
            </a:r>
          </a:p>
          <a:p>
            <a:pPr marL="285716" indent="-285716">
              <a:buFont typeface="Arial"/>
              <a:buChar char="•"/>
            </a:pPr>
            <a:r>
              <a:rPr lang="en-US" sz="1600" dirty="0"/>
              <a:t>Neighborhood plan would not help in achieving these goals so we decided to move to the much broader </a:t>
            </a:r>
            <a:r>
              <a:rPr lang="en-US" sz="1600" b="1" dirty="0"/>
              <a:t>Village Plan</a:t>
            </a:r>
            <a:endParaRPr lang="en-US" sz="1600" dirty="0"/>
          </a:p>
          <a:p>
            <a:pPr marL="285716" indent="-285716">
              <a:buFont typeface="Arial"/>
              <a:buChar char="•"/>
            </a:pPr>
            <a:r>
              <a:rPr lang="en-US" sz="1600" dirty="0"/>
              <a:t>The 2009 Village Plan was a success - Wanted to review it and develop new ideas</a:t>
            </a:r>
          </a:p>
        </p:txBody>
      </p:sp>
      <p:sp>
        <p:nvSpPr>
          <p:cNvPr id="7" name="Rectangle 6"/>
          <p:cNvSpPr/>
          <p:nvPr/>
        </p:nvSpPr>
        <p:spPr>
          <a:xfrm>
            <a:off x="7215159" y="4537050"/>
            <a:ext cx="2518803" cy="1938982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r>
              <a:rPr lang="en-GB" sz="1400" dirty="0"/>
              <a:t>Editing: Sally Woolhouse &amp; Katherine Higley </a:t>
            </a:r>
          </a:p>
          <a:p>
            <a:endParaRPr lang="en-GB" sz="1400" dirty="0"/>
          </a:p>
          <a:p>
            <a:endParaRPr lang="en-GB" sz="1400" dirty="0"/>
          </a:p>
          <a:p>
            <a:r>
              <a:rPr lang="en-GB" sz="1600" b="1" dirty="0"/>
              <a:t>Many other people have contributed. </a:t>
            </a:r>
          </a:p>
          <a:p>
            <a:endParaRPr lang="en-GB" sz="1600" b="1" dirty="0"/>
          </a:p>
          <a:p>
            <a:r>
              <a:rPr lang="en-GB" sz="1600" b="1" dirty="0"/>
              <a:t>Much more help is needed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34739126"/>
              </p:ext>
            </p:extLst>
          </p:nvPr>
        </p:nvGraphicFramePr>
        <p:xfrm>
          <a:off x="612804" y="2823613"/>
          <a:ext cx="2641600" cy="3055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Rectangle 15"/>
          <p:cNvSpPr/>
          <p:nvPr/>
        </p:nvSpPr>
        <p:spPr>
          <a:xfrm>
            <a:off x="160147" y="4562043"/>
            <a:ext cx="1954918" cy="1323439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r>
              <a:rPr lang="en-GB" sz="1600" dirty="0"/>
              <a:t>John Bradon</a:t>
            </a:r>
          </a:p>
          <a:p>
            <a:r>
              <a:rPr lang="en-GB" sz="1600" dirty="0"/>
              <a:t>Jim Donahue</a:t>
            </a:r>
          </a:p>
          <a:p>
            <a:r>
              <a:rPr lang="en-GB" sz="1600" dirty="0"/>
              <a:t>Rachel Hatcher</a:t>
            </a:r>
          </a:p>
          <a:p>
            <a:r>
              <a:rPr lang="en-GB" sz="1600" dirty="0"/>
              <a:t>Will Barclay</a:t>
            </a:r>
          </a:p>
          <a:p>
            <a:r>
              <a:rPr lang="en-GB" sz="1600" dirty="0"/>
              <a:t>Sarah Hanfrey</a:t>
            </a: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231744293"/>
              </p:ext>
            </p:extLst>
          </p:nvPr>
        </p:nvGraphicFramePr>
        <p:xfrm>
          <a:off x="2115065" y="4412105"/>
          <a:ext cx="2641600" cy="3055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Rectangle 17"/>
          <p:cNvSpPr/>
          <p:nvPr/>
        </p:nvSpPr>
        <p:spPr>
          <a:xfrm>
            <a:off x="3278909" y="3297240"/>
            <a:ext cx="4953000" cy="584775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r>
              <a:rPr lang="en-GB" sz="1600" dirty="0"/>
              <a:t>Diana Smith</a:t>
            </a:r>
          </a:p>
          <a:p>
            <a:r>
              <a:rPr lang="en-GB" sz="1600" dirty="0"/>
              <a:t>Ben Riordan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78911" y="4377377"/>
            <a:ext cx="1789507" cy="584765"/>
          </a:xfrm>
          <a:prstGeom prst="rect">
            <a:avLst/>
          </a:prstGeom>
        </p:spPr>
        <p:txBody>
          <a:bodyPr wrap="none" lIns="91429" tIns="45715" rIns="91429" bIns="45715">
            <a:spAutoFit/>
          </a:bodyPr>
          <a:lstStyle/>
          <a:p>
            <a:r>
              <a:rPr lang="en-GB" sz="1600" dirty="0"/>
              <a:t>Jean-Marc Grosfort</a:t>
            </a:r>
          </a:p>
          <a:p>
            <a:r>
              <a:rPr lang="en-GB" sz="1600" dirty="0"/>
              <a:t>Keith Brooks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67653" y="5039094"/>
            <a:ext cx="1736308" cy="338554"/>
          </a:xfrm>
          <a:prstGeom prst="rect">
            <a:avLst/>
          </a:prstGeom>
        </p:spPr>
        <p:txBody>
          <a:bodyPr lIns="91429" tIns="45715" rIns="91429" bIns="45715">
            <a:spAutoFit/>
          </a:bodyPr>
          <a:lstStyle/>
          <a:p>
            <a:r>
              <a:rPr lang="en-GB" sz="1600" dirty="0"/>
              <a:t>Neil Huntington+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254404" y="3828414"/>
            <a:ext cx="4953000" cy="584775"/>
          </a:xfrm>
          <a:prstGeom prst="rect">
            <a:avLst/>
          </a:prstGeom>
        </p:spPr>
        <p:txBody>
          <a:bodyPr lIns="91429" tIns="45715" rIns="91429" bIns="45715">
            <a:spAutoFit/>
          </a:bodyPr>
          <a:lstStyle/>
          <a:p>
            <a:r>
              <a:rPr lang="en-GB" sz="1600" dirty="0"/>
              <a:t>Leslie Prater</a:t>
            </a:r>
          </a:p>
          <a:p>
            <a:r>
              <a:rPr lang="en-GB" sz="1600" dirty="0"/>
              <a:t>Leslie Maynerd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67652" y="5349673"/>
            <a:ext cx="4953000" cy="1077218"/>
          </a:xfrm>
          <a:prstGeom prst="rect">
            <a:avLst/>
          </a:prstGeom>
        </p:spPr>
        <p:txBody>
          <a:bodyPr lIns="91429" tIns="45715" rIns="91429" bIns="45715">
            <a:spAutoFit/>
          </a:bodyPr>
          <a:lstStyle/>
          <a:p>
            <a:r>
              <a:rPr lang="en-GB" sz="1600" dirty="0"/>
              <a:t>Geoff Weir</a:t>
            </a:r>
          </a:p>
          <a:p>
            <a:r>
              <a:rPr lang="en-GB" sz="1600" dirty="0"/>
              <a:t>Dave Bowen</a:t>
            </a:r>
          </a:p>
          <a:p>
            <a:r>
              <a:rPr lang="en-GB" sz="1600" dirty="0"/>
              <a:t>John Southey</a:t>
            </a:r>
          </a:p>
          <a:p>
            <a:r>
              <a:rPr lang="en-GB" sz="1600" dirty="0"/>
              <a:t>Robin Maccaw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034271" y="5947721"/>
            <a:ext cx="280336" cy="1897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997438" y="5885482"/>
            <a:ext cx="2113115" cy="83467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GB" dirty="0"/>
              <a:t>Working groups now being set up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54786" y="6319294"/>
            <a:ext cx="1341564" cy="615543"/>
          </a:xfrm>
          <a:prstGeom prst="rect">
            <a:avLst/>
          </a:prstGeom>
        </p:spPr>
        <p:txBody>
          <a:bodyPr wrap="none" lIns="91429" tIns="45715" rIns="91429" bIns="45715">
            <a:spAutoFit/>
          </a:bodyPr>
          <a:lstStyle/>
          <a:p>
            <a:r>
              <a:rPr lang="en-GB" sz="1600" dirty="0"/>
              <a:t>Peter</a:t>
            </a:r>
            <a:r>
              <a:rPr lang="en-GB" dirty="0"/>
              <a:t> </a:t>
            </a:r>
            <a:r>
              <a:rPr lang="en-GB" sz="1600" dirty="0"/>
              <a:t>Hawley </a:t>
            </a:r>
          </a:p>
          <a:p>
            <a:r>
              <a:rPr lang="en-GB" sz="1600" dirty="0"/>
              <a:t>Laura Lucas</a:t>
            </a:r>
          </a:p>
        </p:txBody>
      </p:sp>
    </p:spTree>
    <p:extLst>
      <p:ext uri="{BB962C8B-B14F-4D97-AF65-F5344CB8AC3E}">
        <p14:creationId xmlns:p14="http://schemas.microsoft.com/office/powerpoint/2010/main" val="3497817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-161967"/>
            <a:ext cx="8915400" cy="1143000"/>
          </a:xfrm>
        </p:spPr>
        <p:txBody>
          <a:bodyPr>
            <a:normAutofit/>
          </a:bodyPr>
          <a:lstStyle/>
          <a:p>
            <a:r>
              <a:rPr lang="en-GB" dirty="0"/>
              <a:t>Community Emergency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494" y="3418340"/>
            <a:ext cx="966950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 small group have written a draft plan:</a:t>
            </a:r>
          </a:p>
          <a:p>
            <a:pPr lvl="1"/>
            <a:r>
              <a:rPr lang="en-GB" dirty="0"/>
              <a:t>Includes contacts (shared with utilities, etc.), risks and mitigations (e.g. village hall as point of refuge)</a:t>
            </a:r>
          </a:p>
          <a:p>
            <a:pPr lvl="1"/>
            <a:r>
              <a:rPr lang="en-GB" dirty="0"/>
              <a:t>8 actions to complete: </a:t>
            </a:r>
          </a:p>
          <a:p>
            <a:pPr lvl="2"/>
            <a:r>
              <a:rPr lang="en-GB" dirty="0"/>
              <a:t>Help those needing support during power cuts to register</a:t>
            </a:r>
          </a:p>
          <a:p>
            <a:pPr lvl="2"/>
            <a:r>
              <a:rPr lang="en-GB" dirty="0"/>
              <a:t>Further defibrillator training… …</a:t>
            </a:r>
          </a:p>
          <a:p>
            <a:pPr marL="0" indent="0">
              <a:buNone/>
            </a:pPr>
            <a:r>
              <a:rPr lang="en-GB" dirty="0"/>
              <a:t>As well, we need  to plan to reduce flooding risk</a:t>
            </a:r>
          </a:p>
          <a:p>
            <a:pPr lvl="2"/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750244"/>
            <a:ext cx="6166707" cy="2679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142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I do to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874" y="1417640"/>
            <a:ext cx="8915400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Look at the draft plan on the village website and let us know what you think. </a:t>
            </a:r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n-GB" dirty="0"/>
              <a:t>Contribute to fundraising for the Pavilion &amp; Village Hall</a:t>
            </a:r>
          </a:p>
          <a:p>
            <a:pPr lvl="0"/>
            <a:r>
              <a:rPr lang="en-GB" dirty="0"/>
              <a:t>Get/stay  involved in the various working groups to complete the above actions</a:t>
            </a:r>
          </a:p>
          <a:p>
            <a:pPr lvl="0"/>
            <a:r>
              <a:rPr lang="en-GB" dirty="0"/>
              <a:t>Join the Community Meal</a:t>
            </a:r>
          </a:p>
          <a:p>
            <a:pPr lvl="0"/>
            <a:r>
              <a:rPr lang="en-GB" dirty="0"/>
              <a:t>Improve habitats (perhaps starting with your garden)</a:t>
            </a:r>
          </a:p>
          <a:p>
            <a:pPr lvl="0"/>
            <a:r>
              <a:rPr lang="en-GB" dirty="0"/>
              <a:t>Support church, pubs, and village societies</a:t>
            </a:r>
          </a:p>
          <a:p>
            <a:pPr lvl="0"/>
            <a:r>
              <a:rPr lang="en-GB" dirty="0"/>
              <a:t>Join the green team to look after our open spaces</a:t>
            </a:r>
          </a:p>
        </p:txBody>
      </p:sp>
    </p:spTree>
    <p:extLst>
      <p:ext uri="{BB962C8B-B14F-4D97-AF65-F5344CB8AC3E}">
        <p14:creationId xmlns:p14="http://schemas.microsoft.com/office/powerpoint/2010/main" val="321091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1049" y="1988971"/>
            <a:ext cx="9704951" cy="4625779"/>
            <a:chOff x="-68394" y="3854303"/>
            <a:chExt cx="8958416" cy="4625779"/>
          </a:xfrm>
        </p:grpSpPr>
        <p:sp>
          <p:nvSpPr>
            <p:cNvPr id="5" name="Rectangle 4"/>
            <p:cNvSpPr/>
            <p:nvPr/>
          </p:nvSpPr>
          <p:spPr>
            <a:xfrm>
              <a:off x="-68394" y="4592508"/>
              <a:ext cx="8853193" cy="2064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66667" y="4608836"/>
              <a:ext cx="97380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Decide Village Plan meets objectives better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38407" y="4842842"/>
              <a:ext cx="112261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NP Steering Committee Formed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03933" y="6664200"/>
              <a:ext cx="1813969" cy="1815882"/>
            </a:xfrm>
            <a:prstGeom prst="rect">
              <a:avLst/>
            </a:prstGeom>
            <a:noFill/>
          </p:spPr>
          <p:txBody>
            <a:bodyPr wrap="square" lIns="72000" rtlCol="0">
              <a:spAutoFit/>
            </a:bodyPr>
            <a:lstStyle/>
            <a:p>
              <a:pPr marL="180953" indent="-180953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rgbClr val="FF0000"/>
                  </a:solidFill>
                </a:rPr>
                <a:t>Understand process</a:t>
              </a:r>
            </a:p>
            <a:p>
              <a:pPr marL="180953" indent="-180953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rgbClr val="FF0000"/>
                  </a:solidFill>
                </a:rPr>
                <a:t>What happened in other villages experience?</a:t>
              </a:r>
            </a:p>
            <a:p>
              <a:pPr marL="180953" indent="-180953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rgbClr val="FF0000"/>
                  </a:solidFill>
                </a:rPr>
                <a:t>Hold Village Consultation meetings</a:t>
              </a:r>
            </a:p>
            <a:p>
              <a:pPr marL="285716" indent="-285716">
                <a:buFont typeface="Arial" panose="020B0604020202020204" pitchFamily="34" charset="0"/>
                <a:buChar char="•"/>
              </a:pP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Up-Down Arrow 8"/>
            <p:cNvSpPr/>
            <p:nvPr/>
          </p:nvSpPr>
          <p:spPr>
            <a:xfrm>
              <a:off x="2654661" y="3854303"/>
              <a:ext cx="397820" cy="654956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67012" y="4927036"/>
              <a:ext cx="10745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Gather</a:t>
              </a:r>
            </a:p>
            <a:p>
              <a:pPr algn="ctr"/>
              <a:r>
                <a:rPr lang="en-US" sz="1400" dirty="0"/>
                <a:t>Info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90995" y="4815643"/>
              <a:ext cx="114918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Set up working groups</a:t>
              </a:r>
            </a:p>
          </p:txBody>
        </p:sp>
        <p:sp>
          <p:nvSpPr>
            <p:cNvPr id="13" name="Up-Down Arrow 12"/>
            <p:cNvSpPr/>
            <p:nvPr/>
          </p:nvSpPr>
          <p:spPr>
            <a:xfrm>
              <a:off x="3866817" y="3857358"/>
              <a:ext cx="397820" cy="654956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93891" y="4890546"/>
              <a:ext cx="1241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Survey </a:t>
              </a:r>
            </a:p>
            <a:p>
              <a:pPr algn="ctr"/>
              <a:r>
                <a:rPr lang="en-US" sz="1400" dirty="0"/>
                <a:t>views and ideas</a:t>
              </a:r>
            </a:p>
          </p:txBody>
        </p:sp>
        <p:sp>
          <p:nvSpPr>
            <p:cNvPr id="16" name="Up-Down Arrow 15"/>
            <p:cNvSpPr/>
            <p:nvPr/>
          </p:nvSpPr>
          <p:spPr>
            <a:xfrm>
              <a:off x="4969532" y="3857358"/>
              <a:ext cx="397820" cy="654956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Up-Down Arrow 17"/>
            <p:cNvSpPr/>
            <p:nvPr/>
          </p:nvSpPr>
          <p:spPr>
            <a:xfrm>
              <a:off x="1656904" y="3854303"/>
              <a:ext cx="397820" cy="654956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86869" y="4926986"/>
              <a:ext cx="10738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Write</a:t>
              </a:r>
            </a:p>
            <a:p>
              <a:pPr algn="ctr"/>
              <a:r>
                <a:rPr lang="en-US" sz="1400" dirty="0"/>
                <a:t>Draft   Plan</a:t>
              </a:r>
            </a:p>
          </p:txBody>
        </p:sp>
        <p:sp>
          <p:nvSpPr>
            <p:cNvPr id="21" name="Up-Down Arrow 20"/>
            <p:cNvSpPr/>
            <p:nvPr/>
          </p:nvSpPr>
          <p:spPr>
            <a:xfrm>
              <a:off x="6154343" y="3857358"/>
              <a:ext cx="397820" cy="654956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17754" y="4998268"/>
              <a:ext cx="8510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Get </a:t>
              </a:r>
            </a:p>
            <a:p>
              <a:pPr algn="ctr"/>
              <a:r>
                <a:rPr lang="en-US" sz="1400" dirty="0"/>
                <a:t>input</a:t>
              </a:r>
            </a:p>
          </p:txBody>
        </p:sp>
        <p:sp>
          <p:nvSpPr>
            <p:cNvPr id="24" name="Up-Down Arrow 23"/>
            <p:cNvSpPr/>
            <p:nvPr/>
          </p:nvSpPr>
          <p:spPr>
            <a:xfrm>
              <a:off x="7217828" y="3857358"/>
              <a:ext cx="397820" cy="654956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58910" y="6664200"/>
              <a:ext cx="1130754" cy="1384995"/>
            </a:xfrm>
            <a:prstGeom prst="rect">
              <a:avLst/>
            </a:prstGeom>
            <a:noFill/>
          </p:spPr>
          <p:txBody>
            <a:bodyPr wrap="square" lIns="72000" rtlCol="0">
              <a:spAutoFit/>
            </a:bodyPr>
            <a:lstStyle>
              <a:defPPr>
                <a:defRPr lang="en-US"/>
              </a:defPPr>
              <a:lvl1pPr marL="180975" indent="-180975">
                <a:buFont typeface="Arial" panose="020B0604020202020204" pitchFamily="34" charset="0"/>
                <a:buChar char="•"/>
                <a:defRPr sz="1400" b="1">
                  <a:solidFill>
                    <a:srgbClr val="FF0000"/>
                  </a:solidFill>
                </a:defRPr>
              </a:lvl1pPr>
            </a:lstStyle>
            <a:p>
              <a:r>
                <a:rPr lang="en-US" dirty="0"/>
                <a:t>Set up survey</a:t>
              </a:r>
            </a:p>
            <a:p>
              <a:r>
                <a:rPr lang="en-US" dirty="0"/>
                <a:t>Analyse &amp; publish results</a:t>
              </a:r>
            </a:p>
            <a:p>
              <a:endParaRPr lang="en-US" dirty="0"/>
            </a:p>
          </p:txBody>
        </p:sp>
        <p:sp>
          <p:nvSpPr>
            <p:cNvPr id="26" name="Up-Down Arrow 25"/>
            <p:cNvSpPr/>
            <p:nvPr/>
          </p:nvSpPr>
          <p:spPr>
            <a:xfrm>
              <a:off x="8288980" y="3854303"/>
              <a:ext cx="397820" cy="654956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8963" y="4997697"/>
              <a:ext cx="8510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Final Plan</a:t>
              </a:r>
            </a:p>
          </p:txBody>
        </p:sp>
        <p:sp>
          <p:nvSpPr>
            <p:cNvPr id="28" name="Isosceles Triangle 27"/>
            <p:cNvSpPr/>
            <p:nvPr/>
          </p:nvSpPr>
          <p:spPr>
            <a:xfrm rot="5400000">
              <a:off x="579946" y="5207976"/>
              <a:ext cx="1188861" cy="21472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1547149" y="5207977"/>
              <a:ext cx="1188861" cy="21472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Isosceles Triangle 29"/>
            <p:cNvSpPr/>
            <p:nvPr/>
          </p:nvSpPr>
          <p:spPr>
            <a:xfrm rot="5400000">
              <a:off x="2928941" y="5207154"/>
              <a:ext cx="1188861" cy="21472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Isosceles Triangle 30"/>
            <p:cNvSpPr/>
            <p:nvPr/>
          </p:nvSpPr>
          <p:spPr>
            <a:xfrm rot="5400000">
              <a:off x="3999831" y="5207154"/>
              <a:ext cx="1188861" cy="21472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Isosceles Triangle 31"/>
            <p:cNvSpPr/>
            <p:nvPr/>
          </p:nvSpPr>
          <p:spPr>
            <a:xfrm rot="5400000">
              <a:off x="5153391" y="5207154"/>
              <a:ext cx="1188861" cy="21472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Isosceles Triangle 32"/>
            <p:cNvSpPr/>
            <p:nvPr/>
          </p:nvSpPr>
          <p:spPr>
            <a:xfrm rot="5400000">
              <a:off x="6306951" y="5207154"/>
              <a:ext cx="1188861" cy="21472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Isosceles Triangle 33"/>
            <p:cNvSpPr/>
            <p:nvPr/>
          </p:nvSpPr>
          <p:spPr>
            <a:xfrm rot="5400000">
              <a:off x="7381745" y="5152514"/>
              <a:ext cx="1188861" cy="21472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27951" y="6056696"/>
              <a:ext cx="8419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2060"/>
                  </a:solidFill>
                </a:rPr>
                <a:t>Nov 2016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324265" y="6062042"/>
              <a:ext cx="841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002060"/>
                  </a:solidFill>
                </a:rPr>
                <a:t>Jan-Oct 2017</a:t>
              </a:r>
              <a:endParaRPr lang="en-US" sz="1400" dirty="0">
                <a:solidFill>
                  <a:srgbClr val="00206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445814" y="6062042"/>
              <a:ext cx="841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2060"/>
                  </a:solidFill>
                </a:rPr>
                <a:t>Jul-Dec 2017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782262" y="5665650"/>
              <a:ext cx="8419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899356" y="5977966"/>
              <a:ext cx="841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2060"/>
                  </a:solidFill>
                </a:rPr>
                <a:t>Oct18 to Feb19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960849" y="5959405"/>
              <a:ext cx="9343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002060"/>
                  </a:solidFill>
                </a:rPr>
                <a:t>Mar-May 19 </a:t>
              </a:r>
              <a:endParaRPr lang="en-US" sz="1400" dirty="0">
                <a:solidFill>
                  <a:srgbClr val="00206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942837" y="5979361"/>
              <a:ext cx="841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2060"/>
                  </a:solidFill>
                </a:rPr>
                <a:t>May</a:t>
              </a:r>
            </a:p>
            <a:p>
              <a:pPr algn="ctr"/>
              <a:r>
                <a:rPr lang="en-US" sz="1400" dirty="0">
                  <a:solidFill>
                    <a:srgbClr val="002060"/>
                  </a:solidFill>
                </a:rPr>
                <a:t>2019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688672" y="6038353"/>
              <a:ext cx="841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2060"/>
                  </a:solidFill>
                </a:rPr>
                <a:t>Jan-May 2018</a:t>
              </a:r>
            </a:p>
          </p:txBody>
        </p:sp>
      </p:grpSp>
      <p:sp>
        <p:nvSpPr>
          <p:cNvPr id="53" name="Rectangle 52"/>
          <p:cNvSpPr/>
          <p:nvPr/>
        </p:nvSpPr>
        <p:spPr>
          <a:xfrm>
            <a:off x="215312" y="1487644"/>
            <a:ext cx="3050145" cy="3767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dirty="0"/>
              <a:t>Neighbourhood Plan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372414" y="1487647"/>
            <a:ext cx="6443039" cy="3767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dirty="0"/>
              <a:t>Village Plan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310473" y="4197108"/>
            <a:ext cx="912126" cy="53201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Jun-Sep 2018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339083" y="4808313"/>
            <a:ext cx="1523287" cy="738654"/>
          </a:xfrm>
          <a:prstGeom prst="rect">
            <a:avLst/>
          </a:prstGeom>
          <a:noFill/>
        </p:spPr>
        <p:txBody>
          <a:bodyPr wrap="square" lIns="71991" tIns="45715" rIns="91429" bIns="45715" rtlCol="0">
            <a:spAutoFit/>
          </a:bodyPr>
          <a:lstStyle>
            <a:defPPr>
              <a:defRPr lang="en-US"/>
            </a:defPPr>
            <a:lvl1pPr marL="180975" indent="-180975">
              <a:buFont typeface="Arial" panose="020B0604020202020204" pitchFamily="34" charset="0"/>
              <a:buChar char="•"/>
              <a:defRPr sz="14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Assess finances </a:t>
            </a:r>
          </a:p>
          <a:p>
            <a:r>
              <a:rPr lang="en-US" dirty="0"/>
              <a:t>Consult</a:t>
            </a:r>
          </a:p>
          <a:p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8582773" y="5505771"/>
            <a:ext cx="1523287" cy="523210"/>
          </a:xfrm>
          <a:prstGeom prst="rect">
            <a:avLst/>
          </a:prstGeom>
          <a:noFill/>
        </p:spPr>
        <p:txBody>
          <a:bodyPr wrap="square" lIns="71991" tIns="45715" rIns="91429" bIns="45715" rtlCol="0">
            <a:spAutoFit/>
          </a:bodyPr>
          <a:lstStyle>
            <a:defPPr>
              <a:defRPr lang="en-US"/>
            </a:defPPr>
            <a:lvl1pPr marL="180975" indent="-180975">
              <a:buFont typeface="Arial" panose="020B0604020202020204" pitchFamily="34" charset="0"/>
              <a:buChar char="•"/>
              <a:defRPr sz="14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Start to implement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103057" y="5965628"/>
            <a:ext cx="2472051" cy="523210"/>
          </a:xfrm>
          <a:prstGeom prst="rect">
            <a:avLst/>
          </a:prstGeom>
          <a:noFill/>
        </p:spPr>
        <p:txBody>
          <a:bodyPr wrap="square" lIns="71991" tIns="45715" rIns="91429" bIns="45715" rtlCol="0">
            <a:spAutoFit/>
          </a:bodyPr>
          <a:lstStyle>
            <a:defPPr>
              <a:defRPr lang="en-US"/>
            </a:defPPr>
            <a:lvl1pPr marL="180975" indent="-180975">
              <a:buFont typeface="Arial" panose="020B0604020202020204" pitchFamily="34" charset="0"/>
              <a:buChar char="•"/>
              <a:defRPr sz="14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Redefine Working Groups</a:t>
            </a:r>
          </a:p>
          <a:p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597225" y="4791985"/>
            <a:ext cx="1523287" cy="954097"/>
          </a:xfrm>
          <a:prstGeom prst="rect">
            <a:avLst/>
          </a:prstGeom>
          <a:noFill/>
        </p:spPr>
        <p:txBody>
          <a:bodyPr wrap="square" lIns="71991" tIns="45715" rIns="91429" bIns="45715" rtlCol="0">
            <a:spAutoFit/>
          </a:bodyPr>
          <a:lstStyle>
            <a:defPPr>
              <a:defRPr lang="en-US"/>
            </a:defPPr>
            <a:lvl1pPr marL="180975" indent="-180975">
              <a:buFont typeface="Arial" panose="020B0604020202020204" pitchFamily="34" charset="0"/>
              <a:buChar char="•"/>
              <a:defRPr sz="14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Present to PC</a:t>
            </a:r>
          </a:p>
          <a:p>
            <a:r>
              <a:rPr lang="en-US" dirty="0"/>
              <a:t>Present to village</a:t>
            </a:r>
          </a:p>
          <a:p>
            <a:endParaRPr lang="en-US" dirty="0"/>
          </a:p>
        </p:txBody>
      </p:sp>
      <p:sp>
        <p:nvSpPr>
          <p:cNvPr id="61" name="Right Arrow 60"/>
          <p:cNvSpPr/>
          <p:nvPr/>
        </p:nvSpPr>
        <p:spPr>
          <a:xfrm>
            <a:off x="3436205" y="6146978"/>
            <a:ext cx="6364275" cy="6837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GB" dirty="0"/>
              <a:t>Have made improvements as we go (e.g. Village Hall)</a:t>
            </a:r>
          </a:p>
        </p:txBody>
      </p:sp>
      <p:sp>
        <p:nvSpPr>
          <p:cNvPr id="62" name="Up-Down Arrow 61"/>
          <p:cNvSpPr/>
          <p:nvPr/>
        </p:nvSpPr>
        <p:spPr>
          <a:xfrm>
            <a:off x="689288" y="1988969"/>
            <a:ext cx="430972" cy="654956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891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49927"/>
            <a:ext cx="8915400" cy="567681"/>
          </a:xfrm>
        </p:spPr>
        <p:txBody>
          <a:bodyPr>
            <a:normAutofit fontScale="90000"/>
          </a:bodyPr>
          <a:lstStyle/>
          <a:p>
            <a:r>
              <a:rPr lang="en-GB" dirty="0"/>
              <a:t>Survey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37" y="1114170"/>
            <a:ext cx="9437472" cy="58632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/>
              <a:t>Last summer we surveyed the everyone and 143 people/households responded:</a:t>
            </a:r>
          </a:p>
          <a:p>
            <a:pPr lvl="0"/>
            <a:r>
              <a:rPr lang="en-GB" sz="1800" b="1" dirty="0"/>
              <a:t>Traffic - </a:t>
            </a:r>
            <a:r>
              <a:rPr lang="en-GB" sz="1800" dirty="0"/>
              <a:t>Congestion, parking and pedestrian safety biggest concern. </a:t>
            </a:r>
          </a:p>
          <a:p>
            <a:pPr lvl="1"/>
            <a:r>
              <a:rPr lang="en-GB" sz="1800" dirty="0"/>
              <a:t>90% would support both a 20mph speed limit and parking restrictions to stop commuters parking all day</a:t>
            </a:r>
          </a:p>
          <a:p>
            <a:pPr lvl="0"/>
            <a:r>
              <a:rPr lang="en-GB" sz="1800" b="1" dirty="0"/>
              <a:t>Village Hall.</a:t>
            </a:r>
            <a:r>
              <a:rPr lang="en-GB" sz="1800" dirty="0"/>
              <a:t> 75% of people thought improvements to the Village Hall were needed. </a:t>
            </a:r>
          </a:p>
          <a:p>
            <a:pPr lvl="0"/>
            <a:r>
              <a:rPr lang="en-GB" sz="1800" b="1" dirty="0"/>
              <a:t>Village Green</a:t>
            </a:r>
            <a:r>
              <a:rPr lang="en-GB" sz="1800" dirty="0"/>
              <a:t> and </a:t>
            </a:r>
            <a:r>
              <a:rPr lang="en-GB" sz="1800" b="1" dirty="0"/>
              <a:t>Maze</a:t>
            </a:r>
            <a:r>
              <a:rPr lang="en-GB" sz="1800" dirty="0"/>
              <a:t> </a:t>
            </a:r>
          </a:p>
          <a:p>
            <a:pPr lvl="1"/>
            <a:r>
              <a:rPr lang="en-GB" sz="1800" dirty="0"/>
              <a:t>People are very happy with this (the biggest item on the 2009 village plan). </a:t>
            </a:r>
          </a:p>
          <a:p>
            <a:pPr lvl="1"/>
            <a:r>
              <a:rPr lang="en-GB" sz="1800" dirty="0"/>
              <a:t>90% of people would like the Maze area to remain an area for picnics and wildlife. </a:t>
            </a:r>
          </a:p>
          <a:p>
            <a:pPr lvl="1"/>
            <a:r>
              <a:rPr lang="en-GB" sz="1800" dirty="0"/>
              <a:t>79% did not want to see further development of the Village Green. Of the 21% who did want some development, many suggested facilities for teenagers, </a:t>
            </a:r>
          </a:p>
          <a:p>
            <a:pPr lvl="1"/>
            <a:r>
              <a:rPr lang="en-GB" sz="1800" dirty="0"/>
              <a:t>Fewer than 3% of want big facilities with hard finishes e.g BMX track / skate park. </a:t>
            </a:r>
          </a:p>
          <a:p>
            <a:pPr lvl="0"/>
            <a:r>
              <a:rPr lang="en-GB" sz="1800" dirty="0"/>
              <a:t>There is a desire for better maintenance of the village </a:t>
            </a:r>
            <a:r>
              <a:rPr lang="en-GB" sz="1800" b="1" dirty="0"/>
              <a:t>environment</a:t>
            </a:r>
            <a:r>
              <a:rPr lang="en-GB" sz="1800" dirty="0"/>
              <a:t>. </a:t>
            </a:r>
          </a:p>
          <a:p>
            <a:pPr lvl="0"/>
            <a:r>
              <a:rPr lang="en-GB" sz="1800" dirty="0"/>
              <a:t>People would like to see improvements to </a:t>
            </a:r>
            <a:r>
              <a:rPr lang="en-GB" sz="1800" b="1" dirty="0"/>
              <a:t>pavements</a:t>
            </a:r>
            <a:r>
              <a:rPr lang="en-GB" sz="1800" dirty="0"/>
              <a:t> and the highest priority was somehow to make the area outside the Ferryboat safer for pedestrians. </a:t>
            </a:r>
          </a:p>
          <a:p>
            <a:r>
              <a:rPr lang="en-GB" sz="1800" dirty="0"/>
              <a:t>Additional </a:t>
            </a:r>
            <a:r>
              <a:rPr lang="en-GB" sz="1800" b="1" dirty="0"/>
              <a:t>community activities</a:t>
            </a:r>
            <a:r>
              <a:rPr lang="en-GB" sz="1800" dirty="0"/>
              <a:t>. Suggestions, such as a monthly community meal and various fitness activities will be followed up. </a:t>
            </a:r>
          </a:p>
        </p:txBody>
      </p:sp>
      <p:sp>
        <p:nvSpPr>
          <p:cNvPr id="4" name="Rectangle 3"/>
          <p:cNvSpPr/>
          <p:nvPr/>
        </p:nvSpPr>
        <p:spPr>
          <a:xfrm>
            <a:off x="6264611" y="6477683"/>
            <a:ext cx="3443293" cy="369322"/>
          </a:xfrm>
          <a:prstGeom prst="rect">
            <a:avLst/>
          </a:prstGeom>
        </p:spPr>
        <p:txBody>
          <a:bodyPr wrap="none" lIns="91429" tIns="45715" rIns="91429" bIns="45715">
            <a:spAutoFit/>
          </a:bodyPr>
          <a:lstStyle/>
          <a:p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Detailed results on village website</a:t>
            </a:r>
          </a:p>
        </p:txBody>
      </p:sp>
    </p:spTree>
    <p:extLst>
      <p:ext uri="{BB962C8B-B14F-4D97-AF65-F5344CB8AC3E}">
        <p14:creationId xmlns:p14="http://schemas.microsoft.com/office/powerpoint/2010/main" val="641639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Data Gathering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51689"/>
            <a:ext cx="7233165" cy="4525963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/>
              <a:t>Last 2009 Village Plan </a:t>
            </a:r>
          </a:p>
          <a:p>
            <a:pPr lvl="1"/>
            <a:r>
              <a:rPr lang="en-GB" dirty="0"/>
              <a:t>Of the 22 proposed actions, 60% have been completed; perhaps the two most beneficial being the transfer of ownership to create the Village Green and improving the village website</a:t>
            </a:r>
          </a:p>
          <a:p>
            <a:pPr marL="457145" lvl="1" indent="0">
              <a:buNone/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Our detailed review is on the village website</a:t>
            </a:r>
          </a:p>
          <a:p>
            <a:endParaRPr lang="en-GB" dirty="0"/>
          </a:p>
          <a:p>
            <a:r>
              <a:rPr lang="en-GB" b="1" dirty="0"/>
              <a:t>Demographics</a:t>
            </a:r>
          </a:p>
          <a:p>
            <a:pPr lvl="1"/>
            <a:r>
              <a:rPr lang="en-GB" dirty="0"/>
              <a:t>Age profile tells a story</a:t>
            </a:r>
          </a:p>
          <a:p>
            <a:pPr lvl="1"/>
            <a:r>
              <a:rPr lang="en-GB" dirty="0"/>
              <a:t>Census: more mixed than you might think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b="1" dirty="0"/>
              <a:t>Village History and Character</a:t>
            </a:r>
          </a:p>
          <a:p>
            <a:pPr lvl="2"/>
            <a:r>
              <a:rPr lang="en-GB" dirty="0"/>
              <a:t>Never done a Conservation Area Assessment </a:t>
            </a:r>
          </a:p>
          <a:p>
            <a:pPr lvl="2"/>
            <a:r>
              <a:rPr lang="en-GB" dirty="0"/>
              <a:t>Propose to start working on this with OCC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061" y="5173109"/>
            <a:ext cx="2912639" cy="144653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061" y="3212758"/>
            <a:ext cx="2912639" cy="1709246"/>
          </a:xfrm>
          <a:prstGeom prst="rect">
            <a:avLst/>
          </a:prstGeom>
          <a:noFill/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717" y="1417638"/>
            <a:ext cx="2110984" cy="160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109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GB" dirty="0"/>
              <a:t>Manage parking better to improve traffic flow (without making parking more difficult for residents)</a:t>
            </a:r>
          </a:p>
          <a:p>
            <a:pPr lvl="0"/>
            <a:r>
              <a:rPr lang="en-GB" dirty="0"/>
              <a:t>Improve road safety (20mph speed restriction, better arrangement at The Ferryboat)</a:t>
            </a:r>
          </a:p>
          <a:p>
            <a:r>
              <a:rPr lang="en-GB" dirty="0"/>
              <a:t>Resurface pavements</a:t>
            </a:r>
          </a:p>
          <a:p>
            <a:pPr lvl="0"/>
            <a:r>
              <a:rPr lang="en-GB" dirty="0"/>
              <a:t>Replace the Sports Pavilion</a:t>
            </a:r>
          </a:p>
          <a:p>
            <a:pPr lvl="0"/>
            <a:r>
              <a:rPr lang="en-GB" dirty="0"/>
              <a:t>Upgrade the Village Hall</a:t>
            </a:r>
          </a:p>
          <a:p>
            <a:pPr lvl="0"/>
            <a:r>
              <a:rPr lang="en-GB" dirty="0"/>
              <a:t>Develop maintenance plans for Open Spaces.  Add no new facilities. Apply the good-practice guidelines </a:t>
            </a:r>
          </a:p>
          <a:p>
            <a:pPr lvl="0"/>
            <a:r>
              <a:rPr lang="en-GB" dirty="0"/>
              <a:t>Complete and implement the Community Emergency Plan and the Flood Avoidance Plan</a:t>
            </a:r>
          </a:p>
          <a:p>
            <a:pPr lvl="0"/>
            <a:r>
              <a:rPr lang="en-GB" dirty="0"/>
              <a:t>Help fund and complete a Conservation Area Assessment</a:t>
            </a:r>
          </a:p>
        </p:txBody>
      </p:sp>
    </p:spTree>
    <p:extLst>
      <p:ext uri="{BB962C8B-B14F-4D97-AF65-F5344CB8AC3E}">
        <p14:creationId xmlns:p14="http://schemas.microsoft.com/office/powerpoint/2010/main" val="566499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143000"/>
          </a:xfrm>
        </p:spPr>
        <p:txBody>
          <a:bodyPr>
            <a:normAutofit/>
          </a:bodyPr>
          <a:lstStyle/>
          <a:p>
            <a:r>
              <a:rPr lang="en-GB" dirty="0"/>
              <a:t>Village Plan Recommendations</a:t>
            </a:r>
            <a:br>
              <a:rPr lang="en-GB" dirty="0"/>
            </a:br>
            <a:r>
              <a:rPr lang="en-GB" sz="1900" dirty="0"/>
              <a:t>with planned Parish Council contribution and coordinators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2670698"/>
              </p:ext>
            </p:extLst>
          </p:nvPr>
        </p:nvGraphicFramePr>
        <p:xfrm>
          <a:off x="587981" y="1142999"/>
          <a:ext cx="8822718" cy="5397644"/>
        </p:xfrm>
        <a:graphic>
          <a:graphicData uri="http://schemas.openxmlformats.org/drawingml/2006/table">
            <a:tbl>
              <a:tblPr firstRow="1" firstCol="1" bandRow="1"/>
              <a:tblGrid>
                <a:gridCol w="4984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315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91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71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65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369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9230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6057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18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Ref.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Village Plan Recommendation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Continued from 2009 Plan?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Total Cost £ (incl. Grants/ Fundraising) 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Parish Council Contribution £</a:t>
                      </a:r>
                      <a:br>
                        <a:rPr lang="en-GB" sz="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GB" sz="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(over 3 years) 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Difficulty 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Priority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Parish Council Lead - Working Group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998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Traffic and Parking Improvements: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068" marR="5306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068" marR="5306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068" marR="5306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068" marR="5306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068" marR="5306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9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VP-1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Clear “no parking” sections as chicanes 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B05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2009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12,000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12,000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9C000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High 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61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High 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RH - TAPAG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9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VP-2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 mandatory speed limit of 20mph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B05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2009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6,000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5,000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9C000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High 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61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High 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RH - TAPAG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9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VP-3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Restricted parking (e.g. Residents Only)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5,000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5,000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9C000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High 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61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High 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RH - TAPAG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9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VP-4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Improve verges 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5,000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5,000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9C000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High 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61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High 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RH - TAPAG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9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VP-5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Create new parking bay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5,000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5,000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9C000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High 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61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High 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RH - TAPAG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998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Community Buildings: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9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VP-6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Build New Pavilion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208,370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28,370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9C000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High 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61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High 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WB, JD - tea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9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VP-7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Upgrade Village Hall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B05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2009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23,000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3,000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9C000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High 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61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High 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KB - Hall Mgt Ctte, J-M G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998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Built Environment &amp; pavements: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9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VP-8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Raised pavement at Ferryboat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B05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2009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10,000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10,000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9C65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Medium 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61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High 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TBA - PC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4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VP-9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Resurface  Hardwick Road pavements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B05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2009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15,400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11,300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61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Low 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9C65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Medium 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TBA - PC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59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VP-10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Manor Road pavement improvements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B05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2009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7,700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7,700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61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Low 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9C65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Medium 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TBA - PC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9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VP-11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Develop  Community Emergency Plan 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2,000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61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Low 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9C65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Medium 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JD - Emerg. Plan Group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59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VP-12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Liaison person to maintain drains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B05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2009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9C65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Medium 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9C65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Medium 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TBA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59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VP-13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Hardwick Road Verges and Footpath 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B05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2009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1,500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1,500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9C65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Medium 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9C65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Medium 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TBA - WoTHABS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998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Open Space Improvements: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9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VP-14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Develop plan for 9 open space areas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61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Low 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9C65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Medium 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TBA</a:t>
                      </a: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- Plan Owners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9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VP-15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Polish Church Memorial Garden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750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750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61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Low 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9C65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Medium 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KB - SW+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9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VP-16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Clean/ Repair Manor Road Play Area 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1,000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1,000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9C65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Medium 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9C65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Medium 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KB + Volunteers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9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VP-17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River Access improvements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1,000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1,000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9C65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Medium 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9C65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Medium 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TBA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69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VP-18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Develop Conservation Area Assessment     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5,000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5,000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9C65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Medium 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9C65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Medium 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TBA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6998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Community initiatives: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69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VP-19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Set up Green Team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9C65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Medium 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9C65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Medium 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TBA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69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VP-20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Initiate Community Meal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1,500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750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61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Low 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9C65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Medium 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TBA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59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VP-21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Encourage Netball, Thames Scullers,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B05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61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Low 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9C65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Medium 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TBA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69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GB" sz="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310,220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102,370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8" marR="5306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346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022" y="13907"/>
            <a:ext cx="5714514" cy="1143000"/>
          </a:xfrm>
        </p:spPr>
        <p:txBody>
          <a:bodyPr/>
          <a:lstStyle/>
          <a:p>
            <a:r>
              <a:rPr lang="en-GB" dirty="0"/>
              <a:t>Traffic and Parking                      </a:t>
            </a:r>
          </a:p>
        </p:txBody>
      </p:sp>
      <p:pic>
        <p:nvPicPr>
          <p:cNvPr id="4" name="Picture 3" descr="http://whitchurchonthames.com/villageplan2018/Traffic%20jam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952" y="928313"/>
            <a:ext cx="4429495" cy="27279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84783" y="1147847"/>
            <a:ext cx="6340733" cy="2526961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At times, congestion in the High Street is severe. </a:t>
            </a:r>
          </a:p>
          <a:p>
            <a:r>
              <a:rPr lang="en-GB" dirty="0"/>
              <a:t>Parked cars can slow down the traffic but irregular gaps block flow. </a:t>
            </a:r>
          </a:p>
          <a:p>
            <a:r>
              <a:rPr lang="en-GB" dirty="0"/>
              <a:t>Parking not always available to residents.</a:t>
            </a:r>
          </a:p>
          <a:p>
            <a:r>
              <a:rPr lang="en-GB" dirty="0"/>
              <a:t>Villagers have concerns for safety. </a:t>
            </a:r>
          </a:p>
          <a:p>
            <a:endParaRPr lang="en-GB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008403"/>
              </p:ext>
            </p:extLst>
          </p:nvPr>
        </p:nvGraphicFramePr>
        <p:xfrm>
          <a:off x="58007" y="4690285"/>
          <a:ext cx="9312533" cy="20629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86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438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0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Concern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Actual</a:t>
                      </a:r>
                      <a:r>
                        <a:rPr lang="en-GB" sz="1100" baseline="0" dirty="0">
                          <a:effectLst/>
                        </a:rPr>
                        <a:t> and </a:t>
                      </a:r>
                      <a:r>
                        <a:rPr lang="en-GB" sz="1100" dirty="0">
                          <a:effectLst/>
                        </a:rPr>
                        <a:t>Potential</a:t>
                      </a:r>
                      <a:r>
                        <a:rPr lang="en-GB" sz="1100" baseline="0" dirty="0">
                          <a:effectLst/>
                        </a:rPr>
                        <a:t> </a:t>
                      </a:r>
                      <a:r>
                        <a:rPr lang="en-GB" sz="1100" dirty="0">
                          <a:effectLst/>
                        </a:rPr>
                        <a:t>Action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TRAFFIC FLOW 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Clear “no parking” sections of consistent lengths in key pinch points (e.g. entrance to narrows and by junctions like Eastfield Lane).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4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PARKING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Defined parking bays with restrictions (e.g. Residents only at certain times of the day</a:t>
                      </a:r>
                      <a:r>
                        <a:rPr lang="en-GB" sz="800" dirty="0">
                          <a:effectLst/>
                        </a:rPr>
                        <a:t>  </a:t>
                      </a:r>
                      <a:r>
                        <a:rPr lang="en-GB" sz="1100" dirty="0">
                          <a:effectLst/>
                        </a:rPr>
                        <a:t>)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23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SAFETY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20mph speed limit,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Aided by the parking bays creating chicanes.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Consider the option raising the kerb at the ferryboat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The Toll Bridge Company, have introduced a 20 mph speed limit.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 working party cleared vegetation to make it possible to walk the whole length of Eastfield Lane on the verge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Other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Reinstate the verges (e.g. on the east side of the High Street</a:t>
                      </a:r>
                      <a:r>
                        <a:rPr lang="en-GB" sz="800" dirty="0">
                          <a:effectLst/>
                        </a:rPr>
                        <a:t>  </a:t>
                      </a:r>
                      <a:r>
                        <a:rPr lang="en-GB" sz="1100" dirty="0">
                          <a:effectLst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3" name="Content Placeholder 4"/>
          <p:cNvSpPr txBox="1">
            <a:spLocks/>
          </p:cNvSpPr>
          <p:nvPr/>
        </p:nvSpPr>
        <p:spPr>
          <a:xfrm>
            <a:off x="-1" y="3682317"/>
            <a:ext cx="9776597" cy="1154628"/>
          </a:xfrm>
          <a:prstGeom prst="rect">
            <a:avLst/>
          </a:prstGeom>
        </p:spPr>
        <p:txBody>
          <a:bodyPr vert="horz" lIns="91429" tIns="45715" rIns="91429" bIns="45715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The TAPAG group have gather information, developed draft proposal and recently instructed a consultant to design these in more detail, working with Oxfordshire County Council.</a:t>
            </a:r>
          </a:p>
        </p:txBody>
      </p:sp>
    </p:spTree>
    <p:extLst>
      <p:ext uri="{BB962C8B-B14F-4D97-AF65-F5344CB8AC3E}">
        <p14:creationId xmlns:p14="http://schemas.microsoft.com/office/powerpoint/2010/main" val="1185995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8832"/>
            <a:ext cx="8915400" cy="1143000"/>
          </a:xfrm>
        </p:spPr>
        <p:txBody>
          <a:bodyPr/>
          <a:lstStyle/>
          <a:p>
            <a:r>
              <a:rPr lang="en-GB" dirty="0"/>
              <a:t>Pavilion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57" y="891747"/>
            <a:ext cx="9669506" cy="4525963"/>
          </a:xfrm>
        </p:spPr>
        <p:txBody>
          <a:bodyPr>
            <a:normAutofit/>
          </a:bodyPr>
          <a:lstStyle/>
          <a:p>
            <a:r>
              <a:rPr lang="en-GB" dirty="0"/>
              <a:t>The existing Pavilion is beyond economical repair. </a:t>
            </a:r>
          </a:p>
          <a:p>
            <a:r>
              <a:rPr lang="en-GB" dirty="0"/>
              <a:t>Have planning permission for a building with better facilities including showers. </a:t>
            </a:r>
          </a:p>
          <a:p>
            <a:r>
              <a:rPr lang="en-GB" dirty="0"/>
              <a:t>Would like to expand to youth teams – could we start a netball team?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5863" t="17893"/>
          <a:stretch/>
        </p:blipFill>
        <p:spPr>
          <a:xfrm>
            <a:off x="3315388" y="3591699"/>
            <a:ext cx="6429976" cy="307816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47251" y="4092842"/>
            <a:ext cx="3168136" cy="3087131"/>
          </a:xfrm>
          <a:prstGeom prst="rect">
            <a:avLst/>
          </a:prstGeom>
        </p:spPr>
        <p:txBody>
          <a:bodyPr vert="horz" lIns="91429" tIns="45715" rIns="91429" bIns="45715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Need to raise £200k.</a:t>
            </a:r>
          </a:p>
          <a:p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Grants and individual donations needed!</a:t>
            </a:r>
          </a:p>
        </p:txBody>
      </p:sp>
    </p:spTree>
    <p:extLst>
      <p:ext uri="{BB962C8B-B14F-4D97-AF65-F5344CB8AC3E}">
        <p14:creationId xmlns:p14="http://schemas.microsoft.com/office/powerpoint/2010/main" val="2610409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Village Hall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721" y="1417638"/>
            <a:ext cx="9330382" cy="4998308"/>
          </a:xfrm>
        </p:spPr>
        <p:txBody>
          <a:bodyPr>
            <a:normAutofit fontScale="62500" lnSpcReduction="20000"/>
          </a:bodyPr>
          <a:lstStyle/>
          <a:p>
            <a:r>
              <a:rPr lang="en-GB" sz="3300" dirty="0"/>
              <a:t>A detailed, costed, three-year upgrade plan has been prepared</a:t>
            </a:r>
          </a:p>
          <a:p>
            <a:r>
              <a:rPr lang="en-GB" sz="3300" dirty="0"/>
              <a:t> Already the windows have been replaced, the hall painted (thanks to a team from Grant Thornton) and a 100-piece crockery set has been donated. </a:t>
            </a:r>
          </a:p>
          <a:p>
            <a:r>
              <a:rPr lang="en-GB" dirty="0"/>
              <a:t>Further planned improvements include:</a:t>
            </a:r>
          </a:p>
          <a:p>
            <a:pPr lvl="1"/>
            <a:r>
              <a:rPr lang="en-GB" dirty="0"/>
              <a:t>Clean and repair the roof, the electrics , sanitary facilities and partition wall</a:t>
            </a:r>
          </a:p>
          <a:p>
            <a:pPr lvl="1"/>
            <a:r>
              <a:rPr lang="en-GB" dirty="0"/>
              <a:t>Upgrade the kitchen (this is the most costly item)</a:t>
            </a:r>
          </a:p>
          <a:p>
            <a:pPr lvl="1"/>
            <a:r>
              <a:rPr lang="en-GB" dirty="0"/>
              <a:t>New flooring </a:t>
            </a:r>
          </a:p>
          <a:p>
            <a:pPr lvl="1"/>
            <a:r>
              <a:rPr lang="en-GB" dirty="0"/>
              <a:t>Install phone &amp; Wi-Fi </a:t>
            </a:r>
          </a:p>
          <a:p>
            <a:pPr lvl="1"/>
            <a:r>
              <a:rPr lang="en-GB" dirty="0"/>
              <a:t>Cosmetic improvement including new stage curtains if funds permit</a:t>
            </a:r>
          </a:p>
          <a:p>
            <a:pPr lvl="1"/>
            <a:r>
              <a:rPr lang="en-GB" dirty="0"/>
              <a:t>check the central heating system and potentially install a new boiler</a:t>
            </a:r>
          </a:p>
          <a:p>
            <a:pPr lvl="1"/>
            <a:r>
              <a:rPr lang="en-GB" dirty="0"/>
              <a:t>Resurface car park and provide better dustbin storage </a:t>
            </a:r>
          </a:p>
          <a:p>
            <a:pPr lvl="1"/>
            <a:r>
              <a:rPr lang="en-GB" dirty="0"/>
              <a:t>New notice boards and meeting material such as flip charts </a:t>
            </a:r>
          </a:p>
          <a:p>
            <a:pPr lvl="1"/>
            <a:r>
              <a:rPr lang="en-GB" dirty="0"/>
              <a:t>Make a board showing the history of the hall from its initial use by the Canadian Air Force. </a:t>
            </a:r>
          </a:p>
          <a:p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It will make the hall a really much more attractive but Jean-Marc Grosfort needs to raise another £20k to complete the planned work.</a:t>
            </a:r>
          </a:p>
          <a:p>
            <a:pPr lvl="1"/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Individual donations will be needed as well as grants.</a:t>
            </a:r>
          </a:p>
        </p:txBody>
      </p:sp>
    </p:spTree>
    <p:extLst>
      <p:ext uri="{BB962C8B-B14F-4D97-AF65-F5344CB8AC3E}">
        <p14:creationId xmlns:p14="http://schemas.microsoft.com/office/powerpoint/2010/main" val="326914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1523</Words>
  <Application>Microsoft Office PowerPoint</Application>
  <PresentationFormat>A4 Paper (210x297 mm)</PresentationFormat>
  <Paragraphs>353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Village Plan - Background</vt:lpstr>
      <vt:lpstr>Timeline</vt:lpstr>
      <vt:lpstr>Survey Results</vt:lpstr>
      <vt:lpstr>Other Data Gathering</vt:lpstr>
      <vt:lpstr>Recommendations</vt:lpstr>
      <vt:lpstr>Village Plan Recommendations with planned Parish Council contribution and coordinators </vt:lpstr>
      <vt:lpstr>Traffic and Parking                      </vt:lpstr>
      <vt:lpstr>Pavilion</vt:lpstr>
      <vt:lpstr>Village Hall</vt:lpstr>
      <vt:lpstr>Community Emergency Plan</vt:lpstr>
      <vt:lpstr>What can I do to help?</vt:lpstr>
    </vt:vector>
  </TitlesOfParts>
  <Company>MTSD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Whitchurch on Thames</dc:title>
  <dc:creator>Jim Donahue</dc:creator>
  <cp:lastModifiedBy>Hilary Jensen</cp:lastModifiedBy>
  <cp:revision>79</cp:revision>
  <cp:lastPrinted>2019-05-06T10:02:41Z</cp:lastPrinted>
  <dcterms:created xsi:type="dcterms:W3CDTF">2016-10-29T15:31:39Z</dcterms:created>
  <dcterms:modified xsi:type="dcterms:W3CDTF">2019-08-11T15:33:01Z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-667000522</vt:i4>
  </property>
  <property fmtid="{D5CDD505-2E9C-101B-9397-08002B2CF9AE}" pid="3" name="_NewReviewCycle">
    <vt:lpwstr/>
  </property>
  <property fmtid="{D5CDD505-2E9C-101B-9397-08002B2CF9AE}" pid="4" name="_EmailSubject">
    <vt:lpwstr>Neighbourhood</vt:lpwstr>
  </property>
  <property fmtid="{D5CDD505-2E9C-101B-9397-08002B2CF9AE}" pid="5" name="_AuthorEmail">
    <vt:lpwstr>Jim.Donahue2@vodafone.com</vt:lpwstr>
  </property>
  <property fmtid="{D5CDD505-2E9C-101B-9397-08002B2CF9AE}" pid="6" name="_AuthorEmailDisplayName">
    <vt:lpwstr>Donahue, Jim, Vodafone Group (External)</vt:lpwstr>
  </property>
</Properties>
</file>